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5"/>
  </p:notesMasterIdLst>
  <p:sldIdLst>
    <p:sldId id="256" r:id="rId2"/>
    <p:sldId id="257" r:id="rId3"/>
    <p:sldId id="258" r:id="rId4"/>
    <p:sldId id="312" r:id="rId5"/>
    <p:sldId id="314" r:id="rId6"/>
    <p:sldId id="260" r:id="rId7"/>
    <p:sldId id="320" r:id="rId8"/>
    <p:sldId id="261" r:id="rId9"/>
    <p:sldId id="262" r:id="rId10"/>
    <p:sldId id="319" r:id="rId11"/>
    <p:sldId id="263" r:id="rId12"/>
    <p:sldId id="309" r:id="rId13"/>
    <p:sldId id="274" r:id="rId14"/>
    <p:sldId id="307" r:id="rId15"/>
    <p:sldId id="269" r:id="rId16"/>
    <p:sldId id="272" r:id="rId17"/>
    <p:sldId id="304" r:id="rId18"/>
    <p:sldId id="282" r:id="rId19"/>
    <p:sldId id="294" r:id="rId20"/>
    <p:sldId id="305" r:id="rId21"/>
    <p:sldId id="316" r:id="rId22"/>
    <p:sldId id="318" r:id="rId23"/>
    <p:sldId id="306" r:id="rId24"/>
  </p:sldIdLst>
  <p:sldSz cx="12188825" cy="6858000"/>
  <p:notesSz cx="6858000" cy="9144000"/>
  <p:embeddedFontLst>
    <p:embeddedFont>
      <p:font typeface="Montserrat" panose="00000500000000000000" pitchFamily="2" charset="0"/>
      <p:regular r:id="rId26"/>
      <p:bold r:id="rId27"/>
      <p:italic r:id="rId28"/>
      <p:boldItalic r:id="rId29"/>
    </p:embeddedFont>
    <p:embeddedFont>
      <p:font typeface="Open Sans" panose="020B0606030504020204" pitchFamily="34" charset="0"/>
      <p:regular r:id="rId30"/>
      <p:bold r:id="rId31"/>
      <p:italic r:id="rId32"/>
      <p:boldItalic r:id="rId33"/>
    </p:embeddedFont>
    <p:embeddedFont>
      <p:font typeface="Open Sans SemiBold" panose="020B0706030804020204" pitchFamily="34" charset="0"/>
      <p:regular r:id="rId34"/>
      <p:bold r:id="rId35"/>
      <p:italic r:id="rId36"/>
      <p:boldItalic r:id="rId37"/>
    </p:embeddedFont>
    <p:embeddedFont>
      <p:font typeface="Poppins" panose="00000500000000000000" pitchFamily="2" charset="0"/>
      <p:regular r:id="rId38"/>
      <p:bold r:id="rId39"/>
      <p:italic r:id="rId40"/>
      <p:boldItalic r:id="rId41"/>
    </p:embeddedFont>
    <p:embeddedFont>
      <p:font typeface="Roboto Medium" panose="02000000000000000000" pitchFamily="2"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6BE"/>
    <a:srgbClr val="CCECFF"/>
    <a:srgbClr val="99CCFF"/>
    <a:srgbClr val="A8C9FE"/>
    <a:srgbClr val="6699FF"/>
    <a:srgbClr val="CCFF99"/>
    <a:srgbClr val="FFFFCC"/>
    <a:srgbClr val="FFCCFF"/>
    <a:srgbClr val="CC99FF"/>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AA1D92-F418-4E25-A92B-0AC86DBA328B}" v="13" dt="2026-11-05T22:32:53.1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93" autoAdjust="0"/>
    <p:restoredTop sz="94726"/>
  </p:normalViewPr>
  <p:slideViewPr>
    <p:cSldViewPr snapToGrid="0" snapToObjects="1">
      <p:cViewPr varScale="1">
        <p:scale>
          <a:sx n="82" d="100"/>
          <a:sy n="82" d="100"/>
        </p:scale>
        <p:origin x="93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font" Target="fonts/font14.fntdata"/><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font" Target="fonts/font17.fntdata"/><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4.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font" Target="fonts/font2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openxmlformats.org/officeDocument/2006/relationships/font" Target="fonts/font1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font" Target="fonts/font18.fntdata"/><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Phelps" userId="b61b04ff-36a0-4689-8fb3-e94b13a46959" providerId="ADAL" clId="{7738A371-BCCE-424A-BBC7-3C4298AC7B52}"/>
    <pc:docChg chg="undo custSel addSld modSld sldOrd">
      <pc:chgData name="Amy Phelps" userId="b61b04ff-36a0-4689-8fb3-e94b13a46959" providerId="ADAL" clId="{7738A371-BCCE-424A-BBC7-3C4298AC7B52}" dt="2026-11-05T22:36:39.428" v="1287" actId="1076"/>
      <pc:docMkLst>
        <pc:docMk/>
      </pc:docMkLst>
      <pc:sldChg chg="delSp modSp mod">
        <pc:chgData name="Amy Phelps" userId="b61b04ff-36a0-4689-8fb3-e94b13a46959" providerId="ADAL" clId="{7738A371-BCCE-424A-BBC7-3C4298AC7B52}" dt="2026-11-05T22:36:39.428" v="1287" actId="1076"/>
        <pc:sldMkLst>
          <pc:docMk/>
          <pc:sldMk cId="0" sldId="261"/>
        </pc:sldMkLst>
        <pc:spChg chg="mod">
          <ac:chgData name="Amy Phelps" userId="b61b04ff-36a0-4689-8fb3-e94b13a46959" providerId="ADAL" clId="{7738A371-BCCE-424A-BBC7-3C4298AC7B52}" dt="2026-11-05T22:36:27.320" v="1286" actId="1076"/>
          <ac:spMkLst>
            <pc:docMk/>
            <pc:sldMk cId="0" sldId="261"/>
            <ac:spMk id="147" creationId="{00000000-0000-0000-0000-000000000000}"/>
          </ac:spMkLst>
        </pc:spChg>
        <pc:spChg chg="mod">
          <ac:chgData name="Amy Phelps" userId="b61b04ff-36a0-4689-8fb3-e94b13a46959" providerId="ADAL" clId="{7738A371-BCCE-424A-BBC7-3C4298AC7B52}" dt="2026-11-05T22:35:28.138" v="1282" actId="207"/>
          <ac:spMkLst>
            <pc:docMk/>
            <pc:sldMk cId="0" sldId="261"/>
            <ac:spMk id="148" creationId="{00000000-0000-0000-0000-000000000000}"/>
          </ac:spMkLst>
        </pc:spChg>
        <pc:grpChg chg="del">
          <ac:chgData name="Amy Phelps" userId="b61b04ff-36a0-4689-8fb3-e94b13a46959" providerId="ADAL" clId="{7738A371-BCCE-424A-BBC7-3C4298AC7B52}" dt="2026-11-05T22:26:39.397" v="1079" actId="21"/>
          <ac:grpSpMkLst>
            <pc:docMk/>
            <pc:sldMk cId="0" sldId="261"/>
            <ac:grpSpMk id="149" creationId="{00000000-0000-0000-0000-000000000000}"/>
          </ac:grpSpMkLst>
        </pc:grpChg>
        <pc:cxnChg chg="mod">
          <ac:chgData name="Amy Phelps" userId="b61b04ff-36a0-4689-8fb3-e94b13a46959" providerId="ADAL" clId="{7738A371-BCCE-424A-BBC7-3C4298AC7B52}" dt="2026-11-05T22:36:39.428" v="1287" actId="1076"/>
          <ac:cxnSpMkLst>
            <pc:docMk/>
            <pc:sldMk cId="0" sldId="261"/>
            <ac:cxnSpMk id="157" creationId="{00000000-0000-0000-0000-000000000000}"/>
          </ac:cxnSpMkLst>
        </pc:cxnChg>
      </pc:sldChg>
      <pc:sldChg chg="modSp mod">
        <pc:chgData name="Amy Phelps" userId="b61b04ff-36a0-4689-8fb3-e94b13a46959" providerId="ADAL" clId="{7738A371-BCCE-424A-BBC7-3C4298AC7B52}" dt="2026-11-05T21:13:47.292" v="3" actId="1076"/>
        <pc:sldMkLst>
          <pc:docMk/>
          <pc:sldMk cId="0" sldId="262"/>
        </pc:sldMkLst>
        <pc:spChg chg="mod">
          <ac:chgData name="Amy Phelps" userId="b61b04ff-36a0-4689-8fb3-e94b13a46959" providerId="ADAL" clId="{7738A371-BCCE-424A-BBC7-3C4298AC7B52}" dt="2026-11-05T21:13:47.292" v="3" actId="1076"/>
          <ac:spMkLst>
            <pc:docMk/>
            <pc:sldMk cId="0" sldId="262"/>
            <ac:spMk id="169" creationId="{00000000-0000-0000-0000-000000000000}"/>
          </ac:spMkLst>
        </pc:spChg>
        <pc:spChg chg="mod">
          <ac:chgData name="Amy Phelps" userId="b61b04ff-36a0-4689-8fb3-e94b13a46959" providerId="ADAL" clId="{7738A371-BCCE-424A-BBC7-3C4298AC7B52}" dt="2026-11-05T21:13:21.313" v="0" actId="1076"/>
          <ac:spMkLst>
            <pc:docMk/>
            <pc:sldMk cId="0" sldId="262"/>
            <ac:spMk id="172" creationId="{00000000-0000-0000-0000-000000000000}"/>
          </ac:spMkLst>
        </pc:spChg>
      </pc:sldChg>
      <pc:sldChg chg="modSp mod">
        <pc:chgData name="Amy Phelps" userId="b61b04ff-36a0-4689-8fb3-e94b13a46959" providerId="ADAL" clId="{7738A371-BCCE-424A-BBC7-3C4298AC7B52}" dt="2026-11-05T21:14:55.012" v="23" actId="20577"/>
        <pc:sldMkLst>
          <pc:docMk/>
          <pc:sldMk cId="0" sldId="269"/>
        </pc:sldMkLst>
        <pc:spChg chg="mod">
          <ac:chgData name="Amy Phelps" userId="b61b04ff-36a0-4689-8fb3-e94b13a46959" providerId="ADAL" clId="{7738A371-BCCE-424A-BBC7-3C4298AC7B52}" dt="2026-11-05T21:14:55.012" v="23" actId="20577"/>
          <ac:spMkLst>
            <pc:docMk/>
            <pc:sldMk cId="0" sldId="269"/>
            <ac:spMk id="291" creationId="{00000000-0000-0000-0000-000000000000}"/>
          </ac:spMkLst>
        </pc:spChg>
      </pc:sldChg>
      <pc:sldChg chg="modSp mod">
        <pc:chgData name="Amy Phelps" userId="b61b04ff-36a0-4689-8fb3-e94b13a46959" providerId="ADAL" clId="{7738A371-BCCE-424A-BBC7-3C4298AC7B52}" dt="2026-11-05T21:14:13.613" v="5" actId="20577"/>
        <pc:sldMkLst>
          <pc:docMk/>
          <pc:sldMk cId="0" sldId="272"/>
        </pc:sldMkLst>
        <pc:spChg chg="mod">
          <ac:chgData name="Amy Phelps" userId="b61b04ff-36a0-4689-8fb3-e94b13a46959" providerId="ADAL" clId="{7738A371-BCCE-424A-BBC7-3C4298AC7B52}" dt="2026-11-05T21:14:13.613" v="5" actId="20577"/>
          <ac:spMkLst>
            <pc:docMk/>
            <pc:sldMk cId="0" sldId="272"/>
            <ac:spMk id="9" creationId="{C9D6383A-14A3-8FB2-4021-3E919EAA61FA}"/>
          </ac:spMkLst>
        </pc:spChg>
      </pc:sldChg>
      <pc:sldChg chg="modSp mod">
        <pc:chgData name="Amy Phelps" userId="b61b04ff-36a0-4689-8fb3-e94b13a46959" providerId="ADAL" clId="{7738A371-BCCE-424A-BBC7-3C4298AC7B52}" dt="2026-11-05T21:14:35.772" v="21" actId="20577"/>
        <pc:sldMkLst>
          <pc:docMk/>
          <pc:sldMk cId="589266835" sldId="307"/>
        </pc:sldMkLst>
        <pc:spChg chg="mod">
          <ac:chgData name="Amy Phelps" userId="b61b04ff-36a0-4689-8fb3-e94b13a46959" providerId="ADAL" clId="{7738A371-BCCE-424A-BBC7-3C4298AC7B52}" dt="2026-11-05T21:14:35.772" v="21" actId="20577"/>
          <ac:spMkLst>
            <pc:docMk/>
            <pc:sldMk cId="589266835" sldId="307"/>
            <ac:spMk id="360" creationId="{00000000-0000-0000-0000-000000000000}"/>
          </ac:spMkLst>
        </pc:spChg>
      </pc:sldChg>
      <pc:sldChg chg="addSp delSp modSp new mod ord">
        <pc:chgData name="Amy Phelps" userId="b61b04ff-36a0-4689-8fb3-e94b13a46959" providerId="ADAL" clId="{7738A371-BCCE-424A-BBC7-3C4298AC7B52}" dt="2026-11-05T22:36:06.136" v="1285" actId="207"/>
        <pc:sldMkLst>
          <pc:docMk/>
          <pc:sldMk cId="2995184520" sldId="320"/>
        </pc:sldMkLst>
        <pc:spChg chg="add mod">
          <ac:chgData name="Amy Phelps" userId="b61b04ff-36a0-4689-8fb3-e94b13a46959" providerId="ADAL" clId="{7738A371-BCCE-424A-BBC7-3C4298AC7B52}" dt="2026-11-05T22:35:37.320" v="1283" actId="207"/>
          <ac:spMkLst>
            <pc:docMk/>
            <pc:sldMk cId="2995184520" sldId="320"/>
            <ac:spMk id="2" creationId="{E1FA9592-FB29-E42A-36DC-DEC791FFD2AD}"/>
          </ac:spMkLst>
        </pc:spChg>
        <pc:spChg chg="add mod">
          <ac:chgData name="Amy Phelps" userId="b61b04ff-36a0-4689-8fb3-e94b13a46959" providerId="ADAL" clId="{7738A371-BCCE-424A-BBC7-3C4298AC7B52}" dt="2026-11-05T22:30:24.234" v="1260" actId="1076"/>
          <ac:spMkLst>
            <pc:docMk/>
            <pc:sldMk cId="2995184520" sldId="320"/>
            <ac:spMk id="3" creationId="{D4062ADB-DDFD-2711-964B-F4A7ABF94AB9}"/>
          </ac:spMkLst>
        </pc:spChg>
        <pc:spChg chg="add mod">
          <ac:chgData name="Amy Phelps" userId="b61b04ff-36a0-4689-8fb3-e94b13a46959" providerId="ADAL" clId="{7738A371-BCCE-424A-BBC7-3C4298AC7B52}" dt="2026-11-05T22:30:26.218" v="1261" actId="1076"/>
          <ac:spMkLst>
            <pc:docMk/>
            <pc:sldMk cId="2995184520" sldId="320"/>
            <ac:spMk id="4" creationId="{4BF4C703-DCA9-2998-CDA3-A64A978F8734}"/>
          </ac:spMkLst>
        </pc:spChg>
        <pc:spChg chg="add mod">
          <ac:chgData name="Amy Phelps" userId="b61b04ff-36a0-4689-8fb3-e94b13a46959" providerId="ADAL" clId="{7738A371-BCCE-424A-BBC7-3C4298AC7B52}" dt="2026-11-05T22:36:06.136" v="1285" actId="207"/>
          <ac:spMkLst>
            <pc:docMk/>
            <pc:sldMk cId="2995184520" sldId="320"/>
            <ac:spMk id="5" creationId="{69E83E0C-CFFB-DBF1-4BF4-63C3F73A9E9E}"/>
          </ac:spMkLst>
        </pc:spChg>
        <pc:spChg chg="add mod">
          <ac:chgData name="Amy Phelps" userId="b61b04ff-36a0-4689-8fb3-e94b13a46959" providerId="ADAL" clId="{7738A371-BCCE-424A-BBC7-3C4298AC7B52}" dt="2026-11-05T22:30:18.850" v="1258" actId="1076"/>
          <ac:spMkLst>
            <pc:docMk/>
            <pc:sldMk cId="2995184520" sldId="320"/>
            <ac:spMk id="6" creationId="{EA4C1D5C-5AAA-4FDC-9491-FCE662327AB6}"/>
          </ac:spMkLst>
        </pc:spChg>
        <pc:spChg chg="add del">
          <ac:chgData name="Amy Phelps" userId="b61b04ff-36a0-4689-8fb3-e94b13a46959" providerId="ADAL" clId="{7738A371-BCCE-424A-BBC7-3C4298AC7B52}" dt="2026-11-05T21:49:29.249" v="343" actId="22"/>
          <ac:spMkLst>
            <pc:docMk/>
            <pc:sldMk cId="2995184520" sldId="320"/>
            <ac:spMk id="8" creationId="{B386DE36-FD7D-E402-BAE7-CDB3ED5492C5}"/>
          </ac:spMkLst>
        </pc:spChg>
        <pc:spChg chg="add del">
          <ac:chgData name="Amy Phelps" userId="b61b04ff-36a0-4689-8fb3-e94b13a46959" providerId="ADAL" clId="{7738A371-BCCE-424A-BBC7-3C4298AC7B52}" dt="2026-11-05T22:13:21.094" v="685" actId="11529"/>
          <ac:spMkLst>
            <pc:docMk/>
            <pc:sldMk cId="2995184520" sldId="320"/>
            <ac:spMk id="9" creationId="{BBB44BEA-C107-FBBA-89A1-26E7D46F91A2}"/>
          </ac:spMkLst>
        </pc:spChg>
        <pc:spChg chg="add del mod">
          <ac:chgData name="Amy Phelps" userId="b61b04ff-36a0-4689-8fb3-e94b13a46959" providerId="ADAL" clId="{7738A371-BCCE-424A-BBC7-3C4298AC7B52}" dt="2026-11-05T22:17:35.063" v="809" actId="21"/>
          <ac:spMkLst>
            <pc:docMk/>
            <pc:sldMk cId="2995184520" sldId="320"/>
            <ac:spMk id="13" creationId="{7CD1A58C-52DF-5594-5603-1194F4CFD323}"/>
          </ac:spMkLst>
        </pc:spChg>
        <pc:spChg chg="add del mod">
          <ac:chgData name="Amy Phelps" userId="b61b04ff-36a0-4689-8fb3-e94b13a46959" providerId="ADAL" clId="{7738A371-BCCE-424A-BBC7-3C4298AC7B52}" dt="2026-11-05T22:28:12.833" v="1086" actId="21"/>
          <ac:spMkLst>
            <pc:docMk/>
            <pc:sldMk cId="2995184520" sldId="320"/>
            <ac:spMk id="14" creationId="{565F617A-E94B-E4EC-9956-D0CA5501D4A2}"/>
          </ac:spMkLst>
        </pc:spChg>
        <pc:spChg chg="add del">
          <ac:chgData name="Amy Phelps" userId="b61b04ff-36a0-4689-8fb3-e94b13a46959" providerId="ADAL" clId="{7738A371-BCCE-424A-BBC7-3C4298AC7B52}" dt="2026-11-05T22:28:20.882" v="1089" actId="21"/>
          <ac:spMkLst>
            <pc:docMk/>
            <pc:sldMk cId="2995184520" sldId="320"/>
            <ac:spMk id="18" creationId="{C0C9E478-4ABD-2B82-0E2A-D441527F6F08}"/>
          </ac:spMkLst>
        </pc:spChg>
        <pc:spChg chg="add del">
          <ac:chgData name="Amy Phelps" userId="b61b04ff-36a0-4689-8fb3-e94b13a46959" providerId="ADAL" clId="{7738A371-BCCE-424A-BBC7-3C4298AC7B52}" dt="2026-11-05T22:28:45.010" v="1091" actId="21"/>
          <ac:spMkLst>
            <pc:docMk/>
            <pc:sldMk cId="2995184520" sldId="320"/>
            <ac:spMk id="20" creationId="{7DE980A1-D386-C218-0DCF-871BB8AB87AE}"/>
          </ac:spMkLst>
        </pc:spChg>
        <pc:spChg chg="add mod">
          <ac:chgData name="Amy Phelps" userId="b61b04ff-36a0-4689-8fb3-e94b13a46959" providerId="ADAL" clId="{7738A371-BCCE-424A-BBC7-3C4298AC7B52}" dt="2026-11-05T22:33:13.721" v="1278" actId="1076"/>
          <ac:spMkLst>
            <pc:docMk/>
            <pc:sldMk cId="2995184520" sldId="320"/>
            <ac:spMk id="21" creationId="{B13D79EA-26BE-6E1D-5F07-AE24A643671F}"/>
          </ac:spMkLst>
        </pc:spChg>
        <pc:spChg chg="add mod">
          <ac:chgData name="Amy Phelps" userId="b61b04ff-36a0-4689-8fb3-e94b13a46959" providerId="ADAL" clId="{7738A371-BCCE-424A-BBC7-3C4298AC7B52}" dt="2026-11-05T22:32:39.664" v="1271" actId="767"/>
          <ac:spMkLst>
            <pc:docMk/>
            <pc:sldMk cId="2995184520" sldId="320"/>
            <ac:spMk id="22" creationId="{97FB9707-516B-FA69-EB17-D924E5BE1DC2}"/>
          </ac:spMkLst>
        </pc:spChg>
        <pc:picChg chg="add mod">
          <ac:chgData name="Amy Phelps" userId="b61b04ff-36a0-4689-8fb3-e94b13a46959" providerId="ADAL" clId="{7738A371-BCCE-424A-BBC7-3C4298AC7B52}" dt="2026-11-05T22:14:07.784" v="688" actId="1076"/>
          <ac:picMkLst>
            <pc:docMk/>
            <pc:sldMk cId="2995184520" sldId="320"/>
            <ac:picMk id="11" creationId="{4D4C95E3-459A-3E83-1757-134782A89672}"/>
          </ac:picMkLst>
        </pc:picChg>
        <pc:cxnChg chg="add mod">
          <ac:chgData name="Amy Phelps" userId="b61b04ff-36a0-4689-8fb3-e94b13a46959" providerId="ADAL" clId="{7738A371-BCCE-424A-BBC7-3C4298AC7B52}" dt="2026-11-05T22:27:37.216" v="1084" actId="14100"/>
          <ac:cxnSpMkLst>
            <pc:docMk/>
            <pc:sldMk cId="2995184520" sldId="320"/>
            <ac:cxnSpMk id="15" creationId="{FB9198CF-4A25-4AAD-5011-C4BDA1EA8870}"/>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2063" y="685800"/>
            <a:ext cx="6094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dca1d19855_2_1: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dca1d19855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dca1d19855_2_15: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dca1d19855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dca1d19855_2_15: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dca1d19855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1432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dca1d19855_2_15: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dca1d19855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0033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dca1d19855_2_59: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dca1d19855_2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dca1d19855_2_126: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dca1d19855_2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dca1d19855_2_149: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dca1d19855_2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dca1d19855_2_149: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dca1d19855_2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1049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dca1d19855_2_176: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dca1d19855_2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dca1d19855_2_344: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dca1d19855_2_3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8507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dca1d19855_2_344: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dca1d19855_2_3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dca1d19855_2_344: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dca1d19855_2_3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27671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dca1d19855_2_262: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dca1d19855_2_2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dca1d19855_2_318: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dca1d19855_2_3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3"/>
        <p:cNvGrpSpPr/>
        <p:nvPr/>
      </p:nvGrpSpPr>
      <p:grpSpPr>
        <a:xfrm>
          <a:off x="0" y="0"/>
          <a:ext cx="0" cy="0"/>
          <a:chOff x="0" y="0"/>
          <a:chExt cx="0" cy="0"/>
        </a:xfrm>
      </p:grpSpPr>
      <p:sp>
        <p:nvSpPr>
          <p:cNvPr id="1134" name="Google Shape;1134;gdad3fa1c65_0_54: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5" name="Google Shape;1135;gdad3fa1c6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gdca1d19855_2_397: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8" name="Google Shape;458;gdca1d19855_2_3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2"/>
        <p:cNvGrpSpPr/>
        <p:nvPr/>
      </p:nvGrpSpPr>
      <p:grpSpPr>
        <a:xfrm>
          <a:off x="0" y="0"/>
          <a:ext cx="0" cy="0"/>
          <a:chOff x="0" y="0"/>
          <a:chExt cx="0" cy="0"/>
        </a:xfrm>
      </p:grpSpPr>
      <p:sp>
        <p:nvSpPr>
          <p:cNvPr id="833" name="Google Shape;833;gdcfe3e4de2_0_207: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4" name="Google Shape;834;gdcfe3e4de2_0_2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3"/>
        <p:cNvGrpSpPr/>
        <p:nvPr/>
      </p:nvGrpSpPr>
      <p:grpSpPr>
        <a:xfrm>
          <a:off x="0" y="0"/>
          <a:ext cx="0" cy="0"/>
          <a:chOff x="0" y="0"/>
          <a:chExt cx="0" cy="0"/>
        </a:xfrm>
      </p:grpSpPr>
      <p:sp>
        <p:nvSpPr>
          <p:cNvPr id="1164" name="Google Shape;1164;gdcfe3e4de2_0_286: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5" name="Google Shape;1165;gdcfe3e4de2_0_2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dca1d19855_2_318: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dca1d19855_2_3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08734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dca1d19855_2_15: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dca1d19855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514647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1"/>
        <p:cNvGrpSpPr/>
        <p:nvPr/>
      </p:nvGrpSpPr>
      <p:grpSpPr>
        <a:xfrm>
          <a:off x="0" y="0"/>
          <a:ext cx="0" cy="0"/>
          <a:chOff x="0" y="0"/>
          <a:chExt cx="0" cy="0"/>
        </a:xfrm>
      </p:grpSpPr>
      <p:sp>
        <p:nvSpPr>
          <p:cNvPr id="1192" name="Google Shape;1192;gdcff4b52df_0_15:notes"/>
          <p:cNvSpPr>
            <a:spLocks noGrp="1" noRot="1" noChangeAspect="1"/>
          </p:cNvSpPr>
          <p:nvPr>
            <p:ph type="sldImg" idx="2"/>
          </p:nvPr>
        </p:nvSpPr>
        <p:spPr>
          <a:xfrm>
            <a:off x="382588" y="685800"/>
            <a:ext cx="60944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3" name="Google Shape;1193;gdcff4b52d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507" y="992767"/>
            <a:ext cx="11358000" cy="2736900"/>
          </a:xfrm>
          <a:prstGeom prst="rect">
            <a:avLst/>
          </a:prstGeom>
        </p:spPr>
        <p:txBody>
          <a:bodyPr spcFirstLastPara="1" wrap="square" lIns="121400" tIns="121400" rIns="121400" bIns="121400" anchor="b" anchorCtr="0">
            <a:norm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a:endParaRPr/>
          </a:p>
        </p:txBody>
      </p:sp>
      <p:sp>
        <p:nvSpPr>
          <p:cNvPr id="11" name="Google Shape;11;p2"/>
          <p:cNvSpPr txBox="1">
            <a:spLocks noGrp="1"/>
          </p:cNvSpPr>
          <p:nvPr>
            <p:ph type="subTitle" idx="1"/>
          </p:nvPr>
        </p:nvSpPr>
        <p:spPr>
          <a:xfrm>
            <a:off x="415496" y="3778833"/>
            <a:ext cx="11358000" cy="1056900"/>
          </a:xfrm>
          <a:prstGeom prst="rect">
            <a:avLst/>
          </a:prstGeom>
        </p:spPr>
        <p:txBody>
          <a:bodyPr spcFirstLastPara="1" wrap="square" lIns="121400" tIns="121400" rIns="121400" bIns="121400" anchor="t" anchorCtr="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12" name="Google Shape;12;p2"/>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496" y="2867800"/>
            <a:ext cx="11358000" cy="1122300"/>
          </a:xfrm>
          <a:prstGeom prst="rect">
            <a:avLst/>
          </a:prstGeom>
        </p:spPr>
        <p:txBody>
          <a:bodyPr spcFirstLastPara="1" wrap="square" lIns="121400" tIns="121400" rIns="121400" bIns="121400" anchor="ctr"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5" name="Google Shape;15;p3"/>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496" y="593367"/>
            <a:ext cx="11358000" cy="763500"/>
          </a:xfrm>
          <a:prstGeom prst="rect">
            <a:avLst/>
          </a:prstGeom>
        </p:spPr>
        <p:txBody>
          <a:bodyPr spcFirstLastPara="1" wrap="square" lIns="121400" tIns="121400" rIns="121400" bIns="121400" anchor="t" anchorCtr="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a:endParaRPr/>
          </a:p>
        </p:txBody>
      </p:sp>
      <p:sp>
        <p:nvSpPr>
          <p:cNvPr id="18" name="Google Shape;18;p4"/>
          <p:cNvSpPr txBox="1">
            <a:spLocks noGrp="1"/>
          </p:cNvSpPr>
          <p:nvPr>
            <p:ph type="body" idx="1"/>
          </p:nvPr>
        </p:nvSpPr>
        <p:spPr>
          <a:xfrm>
            <a:off x="415496" y="1536633"/>
            <a:ext cx="11358000" cy="4555200"/>
          </a:xfrm>
          <a:prstGeom prst="rect">
            <a:avLst/>
          </a:prstGeom>
        </p:spPr>
        <p:txBody>
          <a:bodyPr spcFirstLastPara="1" wrap="square" lIns="121400" tIns="121400" rIns="121400" bIns="121400" anchor="t" anchorCtr="0">
            <a:normAutofit/>
          </a:bodyPr>
          <a:lstStyle>
            <a:lvl1pPr marL="457200" lvl="0" indent="-381000">
              <a:spcBef>
                <a:spcPts val="0"/>
              </a:spcBef>
              <a:spcAft>
                <a:spcPts val="0"/>
              </a:spcAft>
              <a:buSzPts val="2400"/>
              <a:buChar char="●"/>
              <a:defRPr/>
            </a:lvl1pPr>
            <a:lvl2pPr marL="914400" lvl="1" indent="-349250">
              <a:spcBef>
                <a:spcPts val="0"/>
              </a:spcBef>
              <a:spcAft>
                <a:spcPts val="0"/>
              </a:spcAft>
              <a:buSzPts val="1900"/>
              <a:buChar char="○"/>
              <a:defRPr/>
            </a:lvl2pPr>
            <a:lvl3pPr marL="1371600" lvl="2" indent="-349250">
              <a:spcBef>
                <a:spcPts val="0"/>
              </a:spcBef>
              <a:spcAft>
                <a:spcPts val="0"/>
              </a:spcAft>
              <a:buSzPts val="1900"/>
              <a:buChar char="■"/>
              <a:defRPr/>
            </a:lvl3pPr>
            <a:lvl4pPr marL="1828800" lvl="3" indent="-349250">
              <a:spcBef>
                <a:spcPts val="0"/>
              </a:spcBef>
              <a:spcAft>
                <a:spcPts val="0"/>
              </a:spcAft>
              <a:buSzPts val="1900"/>
              <a:buChar char="●"/>
              <a:defRPr/>
            </a:lvl4pPr>
            <a:lvl5pPr marL="2286000" lvl="4" indent="-349250">
              <a:spcBef>
                <a:spcPts val="0"/>
              </a:spcBef>
              <a:spcAft>
                <a:spcPts val="0"/>
              </a:spcAft>
              <a:buSzPts val="1900"/>
              <a:buChar char="○"/>
              <a:defRPr/>
            </a:lvl5pPr>
            <a:lvl6pPr marL="2743200" lvl="5" indent="-349250">
              <a:spcBef>
                <a:spcPts val="0"/>
              </a:spcBef>
              <a:spcAft>
                <a:spcPts val="0"/>
              </a:spcAft>
              <a:buSzPts val="1900"/>
              <a:buChar char="■"/>
              <a:defRPr/>
            </a:lvl6pPr>
            <a:lvl7pPr marL="3200400" lvl="6" indent="-349250">
              <a:spcBef>
                <a:spcPts val="0"/>
              </a:spcBef>
              <a:spcAft>
                <a:spcPts val="0"/>
              </a:spcAft>
              <a:buSzPts val="1900"/>
              <a:buChar char="●"/>
              <a:defRPr/>
            </a:lvl7pPr>
            <a:lvl8pPr marL="3657600" lvl="7" indent="-349250">
              <a:spcBef>
                <a:spcPts val="0"/>
              </a:spcBef>
              <a:spcAft>
                <a:spcPts val="0"/>
              </a:spcAft>
              <a:buSzPts val="1900"/>
              <a:buChar char="○"/>
              <a:defRPr/>
            </a:lvl8pPr>
            <a:lvl9pPr marL="4114800" lvl="8" indent="-349250">
              <a:spcBef>
                <a:spcPts val="0"/>
              </a:spcBef>
              <a:spcAft>
                <a:spcPts val="0"/>
              </a:spcAft>
              <a:buSzPts val="1900"/>
              <a:buChar char="■"/>
              <a:defRPr/>
            </a:lvl9pPr>
          </a:lstStyle>
          <a:p>
            <a:endParaRPr/>
          </a:p>
        </p:txBody>
      </p:sp>
      <p:sp>
        <p:nvSpPr>
          <p:cNvPr id="19" name="Google Shape;19;p4"/>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496" y="593367"/>
            <a:ext cx="11358000" cy="763500"/>
          </a:xfrm>
          <a:prstGeom prst="rect">
            <a:avLst/>
          </a:prstGeom>
        </p:spPr>
        <p:txBody>
          <a:bodyPr spcFirstLastPara="1" wrap="square" lIns="121400" tIns="121400" rIns="121400" bIns="121400" anchor="t" anchorCtr="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a:endParaRPr/>
          </a:p>
        </p:txBody>
      </p:sp>
      <p:sp>
        <p:nvSpPr>
          <p:cNvPr id="22" name="Google Shape;22;p5"/>
          <p:cNvSpPr txBox="1">
            <a:spLocks noGrp="1"/>
          </p:cNvSpPr>
          <p:nvPr>
            <p:ph type="body" idx="1"/>
          </p:nvPr>
        </p:nvSpPr>
        <p:spPr>
          <a:xfrm>
            <a:off x="415496" y="1536633"/>
            <a:ext cx="5331900" cy="4555200"/>
          </a:xfrm>
          <a:prstGeom prst="rect">
            <a:avLst/>
          </a:prstGeom>
        </p:spPr>
        <p:txBody>
          <a:bodyPr spcFirstLastPara="1" wrap="square" lIns="121400" tIns="121400" rIns="121400" bIns="1214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3" name="Google Shape;23;p5"/>
          <p:cNvSpPr txBox="1">
            <a:spLocks noGrp="1"/>
          </p:cNvSpPr>
          <p:nvPr>
            <p:ph type="body" idx="2"/>
          </p:nvPr>
        </p:nvSpPr>
        <p:spPr>
          <a:xfrm>
            <a:off x="6441588" y="1536633"/>
            <a:ext cx="5331900" cy="4555200"/>
          </a:xfrm>
          <a:prstGeom prst="rect">
            <a:avLst/>
          </a:prstGeom>
        </p:spPr>
        <p:txBody>
          <a:bodyPr spcFirstLastPara="1" wrap="square" lIns="121400" tIns="121400" rIns="121400" bIns="1214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4" name="Google Shape;24;p5"/>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496" y="593367"/>
            <a:ext cx="11358000" cy="763500"/>
          </a:xfrm>
          <a:prstGeom prst="rect">
            <a:avLst/>
          </a:prstGeom>
        </p:spPr>
        <p:txBody>
          <a:bodyPr spcFirstLastPara="1" wrap="square" lIns="121400" tIns="121400" rIns="121400" bIns="121400" anchor="t" anchorCtr="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a:endParaRPr/>
          </a:p>
        </p:txBody>
      </p:sp>
      <p:sp>
        <p:nvSpPr>
          <p:cNvPr id="27" name="Google Shape;27;p6"/>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496" y="740800"/>
            <a:ext cx="3743100" cy="1007700"/>
          </a:xfrm>
          <a:prstGeom prst="rect">
            <a:avLst/>
          </a:prstGeom>
        </p:spPr>
        <p:txBody>
          <a:bodyPr spcFirstLastPara="1" wrap="square" lIns="121400" tIns="121400" rIns="121400" bIns="121400" anchor="b" anchorCtr="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a:endParaRPr/>
          </a:p>
        </p:txBody>
      </p:sp>
      <p:sp>
        <p:nvSpPr>
          <p:cNvPr id="30" name="Google Shape;30;p7"/>
          <p:cNvSpPr txBox="1">
            <a:spLocks noGrp="1"/>
          </p:cNvSpPr>
          <p:nvPr>
            <p:ph type="body" idx="1"/>
          </p:nvPr>
        </p:nvSpPr>
        <p:spPr>
          <a:xfrm>
            <a:off x="415496" y="1852800"/>
            <a:ext cx="3743100" cy="4239300"/>
          </a:xfrm>
          <a:prstGeom prst="rect">
            <a:avLst/>
          </a:prstGeom>
        </p:spPr>
        <p:txBody>
          <a:bodyPr spcFirstLastPara="1" wrap="square" lIns="121400" tIns="121400" rIns="121400" bIns="121400" anchor="t" anchorCtr="0">
            <a:norm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31" name="Google Shape;31;p7"/>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503" y="600200"/>
            <a:ext cx="8488200" cy="5454300"/>
          </a:xfrm>
          <a:prstGeom prst="rect">
            <a:avLst/>
          </a:prstGeom>
        </p:spPr>
        <p:txBody>
          <a:bodyPr spcFirstLastPara="1" wrap="square" lIns="121400" tIns="121400" rIns="121400" bIns="121400" anchor="ctr" anchorCtr="0">
            <a:norm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a:endParaRPr/>
          </a:p>
        </p:txBody>
      </p:sp>
      <p:sp>
        <p:nvSpPr>
          <p:cNvPr id="34" name="Google Shape;34;p8"/>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6094475" y="-167"/>
            <a:ext cx="6094500" cy="6858000"/>
          </a:xfrm>
          <a:prstGeom prst="rect">
            <a:avLst/>
          </a:prstGeom>
          <a:solidFill>
            <a:schemeClr val="lt2"/>
          </a:solidFill>
          <a:ln>
            <a:noFill/>
          </a:ln>
        </p:spPr>
        <p:txBody>
          <a:bodyPr spcFirstLastPara="1" wrap="square" lIns="121400" tIns="121400" rIns="121400" bIns="12140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53911" y="1644233"/>
            <a:ext cx="5392200" cy="1976400"/>
          </a:xfrm>
          <a:prstGeom prst="rect">
            <a:avLst/>
          </a:prstGeom>
        </p:spPr>
        <p:txBody>
          <a:bodyPr spcFirstLastPara="1" wrap="square" lIns="121400" tIns="121400" rIns="121400" bIns="121400" anchor="b" anchorCtr="0">
            <a:norm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a:endParaRPr/>
          </a:p>
        </p:txBody>
      </p:sp>
      <p:sp>
        <p:nvSpPr>
          <p:cNvPr id="38" name="Google Shape;38;p9"/>
          <p:cNvSpPr txBox="1">
            <a:spLocks noGrp="1"/>
          </p:cNvSpPr>
          <p:nvPr>
            <p:ph type="subTitle" idx="1"/>
          </p:nvPr>
        </p:nvSpPr>
        <p:spPr>
          <a:xfrm>
            <a:off x="353911" y="3737433"/>
            <a:ext cx="5392200" cy="1646700"/>
          </a:xfrm>
          <a:prstGeom prst="rect">
            <a:avLst/>
          </a:prstGeom>
        </p:spPr>
        <p:txBody>
          <a:bodyPr spcFirstLastPara="1" wrap="square" lIns="121400" tIns="121400" rIns="121400" bIns="1214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39" name="Google Shape;39;p9"/>
          <p:cNvSpPr txBox="1">
            <a:spLocks noGrp="1"/>
          </p:cNvSpPr>
          <p:nvPr>
            <p:ph type="body" idx="2"/>
          </p:nvPr>
        </p:nvSpPr>
        <p:spPr>
          <a:xfrm>
            <a:off x="6584352" y="965433"/>
            <a:ext cx="5114700" cy="4926900"/>
          </a:xfrm>
          <a:prstGeom prst="rect">
            <a:avLst/>
          </a:prstGeom>
        </p:spPr>
        <p:txBody>
          <a:bodyPr spcFirstLastPara="1" wrap="square" lIns="121400" tIns="121400" rIns="121400" bIns="121400" anchor="ctr" anchorCtr="0">
            <a:normAutofit/>
          </a:bodyPr>
          <a:lstStyle>
            <a:lvl1pPr marL="457200" lvl="0" indent="-381000">
              <a:spcBef>
                <a:spcPts val="0"/>
              </a:spcBef>
              <a:spcAft>
                <a:spcPts val="0"/>
              </a:spcAft>
              <a:buSzPts val="2400"/>
              <a:buChar char="●"/>
              <a:defRPr/>
            </a:lvl1pPr>
            <a:lvl2pPr marL="914400" lvl="1" indent="-349250">
              <a:spcBef>
                <a:spcPts val="0"/>
              </a:spcBef>
              <a:spcAft>
                <a:spcPts val="0"/>
              </a:spcAft>
              <a:buSzPts val="1900"/>
              <a:buChar char="○"/>
              <a:defRPr/>
            </a:lvl2pPr>
            <a:lvl3pPr marL="1371600" lvl="2" indent="-349250">
              <a:spcBef>
                <a:spcPts val="0"/>
              </a:spcBef>
              <a:spcAft>
                <a:spcPts val="0"/>
              </a:spcAft>
              <a:buSzPts val="1900"/>
              <a:buChar char="■"/>
              <a:defRPr/>
            </a:lvl3pPr>
            <a:lvl4pPr marL="1828800" lvl="3" indent="-349250">
              <a:spcBef>
                <a:spcPts val="0"/>
              </a:spcBef>
              <a:spcAft>
                <a:spcPts val="0"/>
              </a:spcAft>
              <a:buSzPts val="1900"/>
              <a:buChar char="●"/>
              <a:defRPr/>
            </a:lvl4pPr>
            <a:lvl5pPr marL="2286000" lvl="4" indent="-349250">
              <a:spcBef>
                <a:spcPts val="0"/>
              </a:spcBef>
              <a:spcAft>
                <a:spcPts val="0"/>
              </a:spcAft>
              <a:buSzPts val="1900"/>
              <a:buChar char="○"/>
              <a:defRPr/>
            </a:lvl5pPr>
            <a:lvl6pPr marL="2743200" lvl="5" indent="-349250">
              <a:spcBef>
                <a:spcPts val="0"/>
              </a:spcBef>
              <a:spcAft>
                <a:spcPts val="0"/>
              </a:spcAft>
              <a:buSzPts val="1900"/>
              <a:buChar char="■"/>
              <a:defRPr/>
            </a:lvl6pPr>
            <a:lvl7pPr marL="3200400" lvl="6" indent="-349250">
              <a:spcBef>
                <a:spcPts val="0"/>
              </a:spcBef>
              <a:spcAft>
                <a:spcPts val="0"/>
              </a:spcAft>
              <a:buSzPts val="1900"/>
              <a:buChar char="●"/>
              <a:defRPr/>
            </a:lvl7pPr>
            <a:lvl8pPr marL="3657600" lvl="7" indent="-349250">
              <a:spcBef>
                <a:spcPts val="0"/>
              </a:spcBef>
              <a:spcAft>
                <a:spcPts val="0"/>
              </a:spcAft>
              <a:buSzPts val="1900"/>
              <a:buChar char="○"/>
              <a:defRPr/>
            </a:lvl8pPr>
            <a:lvl9pPr marL="4114800" lvl="8" indent="-349250">
              <a:spcBef>
                <a:spcPts val="0"/>
              </a:spcBef>
              <a:spcAft>
                <a:spcPts val="0"/>
              </a:spcAft>
              <a:buSzPts val="1900"/>
              <a:buChar char="■"/>
              <a:defRPr/>
            </a:lvl9pPr>
          </a:lstStyle>
          <a:p>
            <a:endParaRPr/>
          </a:p>
        </p:txBody>
      </p:sp>
      <p:sp>
        <p:nvSpPr>
          <p:cNvPr id="40" name="Google Shape;40;p9"/>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496" y="5640767"/>
            <a:ext cx="7996500" cy="806700"/>
          </a:xfrm>
          <a:prstGeom prst="rect">
            <a:avLst/>
          </a:prstGeom>
        </p:spPr>
        <p:txBody>
          <a:bodyPr spcFirstLastPara="1" wrap="square" lIns="121400" tIns="121400" rIns="121400" bIns="121400" anchor="ctr" anchorCtr="0">
            <a:normAutofit/>
          </a:bodyPr>
          <a:lstStyle>
            <a:lvl1pPr marL="457200" lvl="0" indent="-228600">
              <a:lnSpc>
                <a:spcPct val="100000"/>
              </a:lnSpc>
              <a:spcBef>
                <a:spcPts val="0"/>
              </a:spcBef>
              <a:spcAft>
                <a:spcPts val="0"/>
              </a:spcAft>
              <a:buSzPts val="2400"/>
              <a:buNone/>
              <a:defRPr/>
            </a:lvl1pPr>
          </a:lstStyle>
          <a:p>
            <a:endParaRPr/>
          </a:p>
        </p:txBody>
      </p:sp>
      <p:sp>
        <p:nvSpPr>
          <p:cNvPr id="43" name="Google Shape;43;p10"/>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496" y="1474833"/>
            <a:ext cx="11358000" cy="2618100"/>
          </a:xfrm>
          <a:prstGeom prst="rect">
            <a:avLst/>
          </a:prstGeom>
        </p:spPr>
        <p:txBody>
          <a:bodyPr spcFirstLastPara="1" wrap="square" lIns="121400" tIns="121400" rIns="121400" bIns="121400" anchor="b" anchorCtr="0">
            <a:normAutofit/>
          </a:bodyPr>
          <a:lstStyle>
            <a:lvl1pPr lvl="0" algn="ctr">
              <a:spcBef>
                <a:spcPts val="0"/>
              </a:spcBef>
              <a:spcAft>
                <a:spcPts val="0"/>
              </a:spcAft>
              <a:buSzPts val="15900"/>
              <a:buNone/>
              <a:defRPr sz="15900"/>
            </a:lvl1pPr>
            <a:lvl2pPr lvl="1" algn="ctr">
              <a:spcBef>
                <a:spcPts val="0"/>
              </a:spcBef>
              <a:spcAft>
                <a:spcPts val="0"/>
              </a:spcAft>
              <a:buSzPts val="15900"/>
              <a:buNone/>
              <a:defRPr sz="15900"/>
            </a:lvl2pPr>
            <a:lvl3pPr lvl="2" algn="ctr">
              <a:spcBef>
                <a:spcPts val="0"/>
              </a:spcBef>
              <a:spcAft>
                <a:spcPts val="0"/>
              </a:spcAft>
              <a:buSzPts val="15900"/>
              <a:buNone/>
              <a:defRPr sz="15900"/>
            </a:lvl3pPr>
            <a:lvl4pPr lvl="3" algn="ctr">
              <a:spcBef>
                <a:spcPts val="0"/>
              </a:spcBef>
              <a:spcAft>
                <a:spcPts val="0"/>
              </a:spcAft>
              <a:buSzPts val="15900"/>
              <a:buNone/>
              <a:defRPr sz="15900"/>
            </a:lvl4pPr>
            <a:lvl5pPr lvl="4" algn="ctr">
              <a:spcBef>
                <a:spcPts val="0"/>
              </a:spcBef>
              <a:spcAft>
                <a:spcPts val="0"/>
              </a:spcAft>
              <a:buSzPts val="15900"/>
              <a:buNone/>
              <a:defRPr sz="15900"/>
            </a:lvl5pPr>
            <a:lvl6pPr lvl="5" algn="ctr">
              <a:spcBef>
                <a:spcPts val="0"/>
              </a:spcBef>
              <a:spcAft>
                <a:spcPts val="0"/>
              </a:spcAft>
              <a:buSzPts val="15900"/>
              <a:buNone/>
              <a:defRPr sz="15900"/>
            </a:lvl6pPr>
            <a:lvl7pPr lvl="6" algn="ctr">
              <a:spcBef>
                <a:spcPts val="0"/>
              </a:spcBef>
              <a:spcAft>
                <a:spcPts val="0"/>
              </a:spcAft>
              <a:buSzPts val="15900"/>
              <a:buNone/>
              <a:defRPr sz="15900"/>
            </a:lvl7pPr>
            <a:lvl8pPr lvl="7" algn="ctr">
              <a:spcBef>
                <a:spcPts val="0"/>
              </a:spcBef>
              <a:spcAft>
                <a:spcPts val="0"/>
              </a:spcAft>
              <a:buSzPts val="15900"/>
              <a:buNone/>
              <a:defRPr sz="15900"/>
            </a:lvl8pPr>
            <a:lvl9pPr lvl="8" algn="ctr">
              <a:spcBef>
                <a:spcPts val="0"/>
              </a:spcBef>
              <a:spcAft>
                <a:spcPts val="0"/>
              </a:spcAft>
              <a:buSzPts val="15900"/>
              <a:buNone/>
              <a:defRPr sz="15900"/>
            </a:lvl9pPr>
          </a:lstStyle>
          <a:p>
            <a:r>
              <a:t>xx%</a:t>
            </a:r>
          </a:p>
        </p:txBody>
      </p:sp>
      <p:sp>
        <p:nvSpPr>
          <p:cNvPr id="46" name="Google Shape;46;p11"/>
          <p:cNvSpPr txBox="1">
            <a:spLocks noGrp="1"/>
          </p:cNvSpPr>
          <p:nvPr>
            <p:ph type="body" idx="1"/>
          </p:nvPr>
        </p:nvSpPr>
        <p:spPr>
          <a:xfrm>
            <a:off x="415496" y="4202967"/>
            <a:ext cx="11358000" cy="1734300"/>
          </a:xfrm>
          <a:prstGeom prst="rect">
            <a:avLst/>
          </a:prstGeom>
        </p:spPr>
        <p:txBody>
          <a:bodyPr spcFirstLastPara="1" wrap="square" lIns="121400" tIns="121400" rIns="121400" bIns="121400" anchor="t" anchorCtr="0">
            <a:normAutofit/>
          </a:bodyPr>
          <a:lstStyle>
            <a:lvl1pPr marL="457200" lvl="0" indent="-381000" algn="ctr">
              <a:spcBef>
                <a:spcPts val="0"/>
              </a:spcBef>
              <a:spcAft>
                <a:spcPts val="0"/>
              </a:spcAft>
              <a:buSzPts val="2400"/>
              <a:buChar char="●"/>
              <a:defRPr/>
            </a:lvl1pPr>
            <a:lvl2pPr marL="914400" lvl="1" indent="-349250" algn="ctr">
              <a:spcBef>
                <a:spcPts val="0"/>
              </a:spcBef>
              <a:spcAft>
                <a:spcPts val="0"/>
              </a:spcAft>
              <a:buSzPts val="1900"/>
              <a:buChar char="○"/>
              <a:defRPr/>
            </a:lvl2pPr>
            <a:lvl3pPr marL="1371600" lvl="2" indent="-349250" algn="ctr">
              <a:spcBef>
                <a:spcPts val="0"/>
              </a:spcBef>
              <a:spcAft>
                <a:spcPts val="0"/>
              </a:spcAft>
              <a:buSzPts val="1900"/>
              <a:buChar char="■"/>
              <a:defRPr/>
            </a:lvl3pPr>
            <a:lvl4pPr marL="1828800" lvl="3" indent="-349250" algn="ctr">
              <a:spcBef>
                <a:spcPts val="0"/>
              </a:spcBef>
              <a:spcAft>
                <a:spcPts val="0"/>
              </a:spcAft>
              <a:buSzPts val="1900"/>
              <a:buChar char="●"/>
              <a:defRPr/>
            </a:lvl4pPr>
            <a:lvl5pPr marL="2286000" lvl="4" indent="-349250" algn="ctr">
              <a:spcBef>
                <a:spcPts val="0"/>
              </a:spcBef>
              <a:spcAft>
                <a:spcPts val="0"/>
              </a:spcAft>
              <a:buSzPts val="1900"/>
              <a:buChar char="○"/>
              <a:defRPr/>
            </a:lvl5pPr>
            <a:lvl6pPr marL="2743200" lvl="5" indent="-349250" algn="ctr">
              <a:spcBef>
                <a:spcPts val="0"/>
              </a:spcBef>
              <a:spcAft>
                <a:spcPts val="0"/>
              </a:spcAft>
              <a:buSzPts val="1900"/>
              <a:buChar char="■"/>
              <a:defRPr/>
            </a:lvl6pPr>
            <a:lvl7pPr marL="3200400" lvl="6" indent="-349250" algn="ctr">
              <a:spcBef>
                <a:spcPts val="0"/>
              </a:spcBef>
              <a:spcAft>
                <a:spcPts val="0"/>
              </a:spcAft>
              <a:buSzPts val="1900"/>
              <a:buChar char="●"/>
              <a:defRPr/>
            </a:lvl7pPr>
            <a:lvl8pPr marL="3657600" lvl="7" indent="-349250" algn="ctr">
              <a:spcBef>
                <a:spcPts val="0"/>
              </a:spcBef>
              <a:spcAft>
                <a:spcPts val="0"/>
              </a:spcAft>
              <a:buSzPts val="1900"/>
              <a:buChar char="○"/>
              <a:defRPr/>
            </a:lvl8pPr>
            <a:lvl9pPr marL="4114800" lvl="8" indent="-349250" algn="ctr">
              <a:spcBef>
                <a:spcPts val="0"/>
              </a:spcBef>
              <a:spcAft>
                <a:spcPts val="0"/>
              </a:spcAft>
              <a:buSzPts val="1900"/>
              <a:buChar char="■"/>
              <a:defRPr/>
            </a:lvl9pPr>
          </a:lstStyle>
          <a:p>
            <a:endParaRPr/>
          </a:p>
        </p:txBody>
      </p:sp>
      <p:sp>
        <p:nvSpPr>
          <p:cNvPr id="47" name="Google Shape;47;p11"/>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3784" y="6217622"/>
            <a:ext cx="731400" cy="524700"/>
          </a:xfrm>
          <a:prstGeom prst="rect">
            <a:avLst/>
          </a:prstGeom>
        </p:spPr>
        <p:txBody>
          <a:bodyPr spcFirstLastPara="1" wrap="square" lIns="121400" tIns="121400" rIns="121400" bIns="1214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496" y="593367"/>
            <a:ext cx="11358000" cy="763500"/>
          </a:xfrm>
          <a:prstGeom prst="rect">
            <a:avLst/>
          </a:prstGeom>
          <a:noFill/>
          <a:ln>
            <a:noFill/>
          </a:ln>
        </p:spPr>
        <p:txBody>
          <a:bodyPr spcFirstLastPara="1" wrap="square" lIns="121400" tIns="121400" rIns="121400" bIns="121400" anchor="t" anchorCtr="0">
            <a:norm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a:endParaRPr/>
          </a:p>
        </p:txBody>
      </p:sp>
      <p:sp>
        <p:nvSpPr>
          <p:cNvPr id="7" name="Google Shape;7;p1"/>
          <p:cNvSpPr txBox="1">
            <a:spLocks noGrp="1"/>
          </p:cNvSpPr>
          <p:nvPr>
            <p:ph type="body" idx="1"/>
          </p:nvPr>
        </p:nvSpPr>
        <p:spPr>
          <a:xfrm>
            <a:off x="415496" y="1536633"/>
            <a:ext cx="11358000" cy="4555200"/>
          </a:xfrm>
          <a:prstGeom prst="rect">
            <a:avLst/>
          </a:prstGeom>
          <a:noFill/>
          <a:ln>
            <a:noFill/>
          </a:ln>
        </p:spPr>
        <p:txBody>
          <a:bodyPr spcFirstLastPara="1" wrap="square" lIns="121400" tIns="121400" rIns="121400" bIns="121400" anchor="t" anchorCtr="0">
            <a:normAutofit/>
          </a:bodyPr>
          <a:lstStyle>
            <a:lvl1pPr marL="457200" lvl="0" indent="-381000">
              <a:lnSpc>
                <a:spcPct val="115000"/>
              </a:lnSpc>
              <a:spcBef>
                <a:spcPts val="0"/>
              </a:spcBef>
              <a:spcAft>
                <a:spcPts val="0"/>
              </a:spcAft>
              <a:buClr>
                <a:schemeClr val="dk2"/>
              </a:buClr>
              <a:buSzPts val="2400"/>
              <a:buChar char="●"/>
              <a:defRPr sz="2400">
                <a:solidFill>
                  <a:schemeClr val="dk2"/>
                </a:solidFill>
              </a:defRPr>
            </a:lvl1pPr>
            <a:lvl2pPr marL="914400" lvl="1" indent="-349250">
              <a:lnSpc>
                <a:spcPct val="115000"/>
              </a:lnSpc>
              <a:spcBef>
                <a:spcPts val="0"/>
              </a:spcBef>
              <a:spcAft>
                <a:spcPts val="0"/>
              </a:spcAft>
              <a:buClr>
                <a:schemeClr val="dk2"/>
              </a:buClr>
              <a:buSzPts val="1900"/>
              <a:buChar char="○"/>
              <a:defRPr sz="1900">
                <a:solidFill>
                  <a:schemeClr val="dk2"/>
                </a:solidFill>
              </a:defRPr>
            </a:lvl2pPr>
            <a:lvl3pPr marL="1371600" lvl="2" indent="-349250">
              <a:lnSpc>
                <a:spcPct val="115000"/>
              </a:lnSpc>
              <a:spcBef>
                <a:spcPts val="0"/>
              </a:spcBef>
              <a:spcAft>
                <a:spcPts val="0"/>
              </a:spcAft>
              <a:buClr>
                <a:schemeClr val="dk2"/>
              </a:buClr>
              <a:buSzPts val="1900"/>
              <a:buChar char="■"/>
              <a:defRPr sz="1900">
                <a:solidFill>
                  <a:schemeClr val="dk2"/>
                </a:solidFill>
              </a:defRPr>
            </a:lvl3pPr>
            <a:lvl4pPr marL="1828800" lvl="3" indent="-349250">
              <a:lnSpc>
                <a:spcPct val="115000"/>
              </a:lnSpc>
              <a:spcBef>
                <a:spcPts val="0"/>
              </a:spcBef>
              <a:spcAft>
                <a:spcPts val="0"/>
              </a:spcAft>
              <a:buClr>
                <a:schemeClr val="dk2"/>
              </a:buClr>
              <a:buSzPts val="1900"/>
              <a:buChar char="●"/>
              <a:defRPr sz="1900">
                <a:solidFill>
                  <a:schemeClr val="dk2"/>
                </a:solidFill>
              </a:defRPr>
            </a:lvl4pPr>
            <a:lvl5pPr marL="2286000" lvl="4" indent="-349250">
              <a:lnSpc>
                <a:spcPct val="115000"/>
              </a:lnSpc>
              <a:spcBef>
                <a:spcPts val="0"/>
              </a:spcBef>
              <a:spcAft>
                <a:spcPts val="0"/>
              </a:spcAft>
              <a:buClr>
                <a:schemeClr val="dk2"/>
              </a:buClr>
              <a:buSzPts val="1900"/>
              <a:buChar char="○"/>
              <a:defRPr sz="1900">
                <a:solidFill>
                  <a:schemeClr val="dk2"/>
                </a:solidFill>
              </a:defRPr>
            </a:lvl5pPr>
            <a:lvl6pPr marL="2743200" lvl="5" indent="-349250">
              <a:lnSpc>
                <a:spcPct val="115000"/>
              </a:lnSpc>
              <a:spcBef>
                <a:spcPts val="0"/>
              </a:spcBef>
              <a:spcAft>
                <a:spcPts val="0"/>
              </a:spcAft>
              <a:buClr>
                <a:schemeClr val="dk2"/>
              </a:buClr>
              <a:buSzPts val="1900"/>
              <a:buChar char="■"/>
              <a:defRPr sz="1900">
                <a:solidFill>
                  <a:schemeClr val="dk2"/>
                </a:solidFill>
              </a:defRPr>
            </a:lvl6pPr>
            <a:lvl7pPr marL="3200400" lvl="6" indent="-349250">
              <a:lnSpc>
                <a:spcPct val="115000"/>
              </a:lnSpc>
              <a:spcBef>
                <a:spcPts val="0"/>
              </a:spcBef>
              <a:spcAft>
                <a:spcPts val="0"/>
              </a:spcAft>
              <a:buClr>
                <a:schemeClr val="dk2"/>
              </a:buClr>
              <a:buSzPts val="1900"/>
              <a:buChar char="●"/>
              <a:defRPr sz="1900">
                <a:solidFill>
                  <a:schemeClr val="dk2"/>
                </a:solidFill>
              </a:defRPr>
            </a:lvl7pPr>
            <a:lvl8pPr marL="3657600" lvl="7" indent="-349250">
              <a:lnSpc>
                <a:spcPct val="115000"/>
              </a:lnSpc>
              <a:spcBef>
                <a:spcPts val="0"/>
              </a:spcBef>
              <a:spcAft>
                <a:spcPts val="0"/>
              </a:spcAft>
              <a:buClr>
                <a:schemeClr val="dk2"/>
              </a:buClr>
              <a:buSzPts val="1900"/>
              <a:buChar char="○"/>
              <a:defRPr sz="1900">
                <a:solidFill>
                  <a:schemeClr val="dk2"/>
                </a:solidFill>
              </a:defRPr>
            </a:lvl8pPr>
            <a:lvl9pPr marL="4114800" lvl="8" indent="-349250">
              <a:lnSpc>
                <a:spcPct val="115000"/>
              </a:lnSpc>
              <a:spcBef>
                <a:spcPts val="0"/>
              </a:spcBef>
              <a:spcAft>
                <a:spcPts val="0"/>
              </a:spcAft>
              <a:buClr>
                <a:schemeClr val="dk2"/>
              </a:buClr>
              <a:buSzPts val="1900"/>
              <a:buChar char="■"/>
              <a:defRPr sz="1900">
                <a:solidFill>
                  <a:schemeClr val="dk2"/>
                </a:solidFill>
              </a:defRPr>
            </a:lvl9pPr>
          </a:lstStyle>
          <a:p>
            <a:endParaRPr/>
          </a:p>
        </p:txBody>
      </p:sp>
      <p:sp>
        <p:nvSpPr>
          <p:cNvPr id="8" name="Google Shape;8;p1"/>
          <p:cNvSpPr txBox="1">
            <a:spLocks noGrp="1"/>
          </p:cNvSpPr>
          <p:nvPr>
            <p:ph type="sldNum" idx="12"/>
          </p:nvPr>
        </p:nvSpPr>
        <p:spPr>
          <a:xfrm>
            <a:off x="11293784" y="6217622"/>
            <a:ext cx="731400" cy="524700"/>
          </a:xfrm>
          <a:prstGeom prst="rect">
            <a:avLst/>
          </a:prstGeom>
          <a:noFill/>
          <a:ln>
            <a:noFill/>
          </a:ln>
        </p:spPr>
        <p:txBody>
          <a:bodyPr spcFirstLastPara="1" wrap="square" lIns="121400" tIns="121400" rIns="121400" bIns="12140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hyperlink" Target="https://www.ofn.org/what-is-a-cdfi/"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hyperlink" Target="https://corporations.utah.gov/online-business-registration/" TargetMode="External"/><Relationship Id="rId5" Type="http://schemas.openxmlformats.org/officeDocument/2006/relationships/hyperlink" Target="https://corporations.utah.gov/" TargetMode="Externa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1.xml"/><Relationship Id="rId5" Type="http://schemas.microsoft.com/office/2007/relationships/hdphoto" Target="../media/hdphoto1.wdp"/><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1.xml"/><Relationship Id="rId5" Type="http://schemas.openxmlformats.org/officeDocument/2006/relationships/hyperlink" Target="http://www.utahmicroloanfund.org/upcomingclasses" TargetMode="Externa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3.png"/><Relationship Id="rId4" Type="http://schemas.openxmlformats.org/officeDocument/2006/relationships/hyperlink" Target="http://www.utahmicroloanfund.org/bankingonwomen"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p:nvPr/>
        </p:nvSpPr>
        <p:spPr>
          <a:xfrm>
            <a:off x="2784623" y="3148045"/>
            <a:ext cx="7714452" cy="1477200"/>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 sz="8000" b="1" dirty="0">
                <a:solidFill>
                  <a:srgbClr val="2596BE"/>
                </a:solidFill>
                <a:latin typeface="Montserrat"/>
                <a:ea typeface="Montserrat"/>
                <a:cs typeface="Montserrat"/>
                <a:sym typeface="Montserrat"/>
              </a:rPr>
              <a:t>ORIENTATION</a:t>
            </a:r>
            <a:endParaRPr sz="8000" dirty="0">
              <a:solidFill>
                <a:srgbClr val="2596BE"/>
              </a:solidFill>
              <a:latin typeface="Open Sans"/>
              <a:ea typeface="Open Sans"/>
              <a:cs typeface="Open Sans"/>
              <a:sym typeface="Open Sans"/>
            </a:endParaRPr>
          </a:p>
        </p:txBody>
      </p:sp>
      <p:sp>
        <p:nvSpPr>
          <p:cNvPr id="55" name="Google Shape;55;p13"/>
          <p:cNvSpPr/>
          <p:nvPr/>
        </p:nvSpPr>
        <p:spPr>
          <a:xfrm rot="5400000">
            <a:off x="7139835" y="3820551"/>
            <a:ext cx="214800" cy="1471200"/>
          </a:xfrm>
          <a:prstGeom prst="rect">
            <a:avLst/>
          </a:prstGeom>
          <a:solidFill>
            <a:srgbClr val="2596BE"/>
          </a:solidFill>
          <a:ln>
            <a:noFill/>
          </a:ln>
          <a:effectLst>
            <a:outerShdw blurRad="762000" dist="254000" dir="5400000" algn="t" rotWithShape="0">
              <a:srgbClr val="000000">
                <a:alpha val="29800"/>
              </a:srgbClr>
            </a:outerShdw>
          </a:effectLst>
        </p:spPr>
        <p:txBody>
          <a:bodyPr spcFirstLastPara="1" wrap="square" lIns="91425" tIns="45700" rIns="360000" bIns="45700" anchor="ctr" anchorCtr="0">
            <a:noAutofit/>
          </a:bodyPr>
          <a:lstStyle/>
          <a:p>
            <a:pPr marL="0" marR="0" lvl="0" indent="0" algn="r" rtl="0">
              <a:spcBef>
                <a:spcPts val="0"/>
              </a:spcBef>
              <a:spcAft>
                <a:spcPts val="0"/>
              </a:spcAft>
              <a:buNone/>
            </a:pPr>
            <a:endParaRPr sz="1400" b="1">
              <a:solidFill>
                <a:srgbClr val="F0F0F0"/>
              </a:solidFill>
              <a:latin typeface="Open Sans"/>
              <a:ea typeface="Open Sans"/>
              <a:cs typeface="Open Sans"/>
              <a:sym typeface="Open Sans"/>
            </a:endParaRPr>
          </a:p>
        </p:txBody>
      </p:sp>
      <p:sp>
        <p:nvSpPr>
          <p:cNvPr id="56" name="Google Shape;56;p13"/>
          <p:cNvSpPr/>
          <p:nvPr/>
        </p:nvSpPr>
        <p:spPr>
          <a:xfrm>
            <a:off x="8160783" y="4375494"/>
            <a:ext cx="3426300" cy="369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 sz="2400" b="1">
                <a:solidFill>
                  <a:srgbClr val="2596BE"/>
                </a:solidFill>
                <a:latin typeface="Montserrat"/>
                <a:ea typeface="Montserrat"/>
                <a:cs typeface="Montserrat"/>
                <a:sym typeface="Montserrat"/>
              </a:rPr>
              <a:t> </a:t>
            </a:r>
            <a:endParaRPr sz="2400">
              <a:solidFill>
                <a:srgbClr val="2596BE"/>
              </a:solidFill>
              <a:latin typeface="Open Sans"/>
              <a:ea typeface="Open Sans"/>
              <a:cs typeface="Open Sans"/>
              <a:sym typeface="Open Sans"/>
            </a:endParaRPr>
          </a:p>
        </p:txBody>
      </p:sp>
      <p:sp>
        <p:nvSpPr>
          <p:cNvPr id="57" name="Google Shape;57;p13"/>
          <p:cNvSpPr/>
          <p:nvPr/>
        </p:nvSpPr>
        <p:spPr>
          <a:xfrm>
            <a:off x="601873" y="2113195"/>
            <a:ext cx="7453800" cy="1477200"/>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 sz="8000" b="1" dirty="0">
                <a:solidFill>
                  <a:srgbClr val="2596BE"/>
                </a:solidFill>
                <a:latin typeface="Montserrat"/>
                <a:ea typeface="Montserrat"/>
                <a:cs typeface="Montserrat"/>
                <a:sym typeface="Montserrat"/>
              </a:rPr>
              <a:t>LOAN</a:t>
            </a:r>
            <a:endParaRPr sz="8000" dirty="0">
              <a:solidFill>
                <a:srgbClr val="2596BE"/>
              </a:solidFill>
              <a:latin typeface="Open Sans"/>
              <a:ea typeface="Open Sans"/>
              <a:cs typeface="Open Sans"/>
              <a:sym typeface="Open Sans"/>
            </a:endParaRPr>
          </a:p>
        </p:txBody>
      </p:sp>
      <p:pic>
        <p:nvPicPr>
          <p:cNvPr id="58" name="Google Shape;58;p13"/>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7755875" y="607125"/>
            <a:ext cx="3831198" cy="158523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pic>
        <p:nvPicPr>
          <p:cNvPr id="63" name="Google Shape;63;p1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995711" y="-2734253"/>
            <a:ext cx="10505875" cy="7868540"/>
          </a:xfrm>
          <a:prstGeom prst="rect">
            <a:avLst/>
          </a:prstGeom>
          <a:noFill/>
          <a:ln>
            <a:noFill/>
          </a:ln>
        </p:spPr>
      </p:pic>
      <p:sp>
        <p:nvSpPr>
          <p:cNvPr id="64" name="Google Shape;64;p14"/>
          <p:cNvSpPr/>
          <p:nvPr/>
        </p:nvSpPr>
        <p:spPr>
          <a:xfrm>
            <a:off x="-191911" y="6957400"/>
            <a:ext cx="12189000" cy="4023300"/>
          </a:xfrm>
          <a:prstGeom prst="rect">
            <a:avLst/>
          </a:prstGeom>
          <a:solidFill>
            <a:srgbClr val="FEFFFF"/>
          </a:solidFill>
          <a:ln>
            <a:noFill/>
          </a:ln>
        </p:spPr>
        <p:txBody>
          <a:bodyPr spcFirstLastPara="1" wrap="square" lIns="0" tIns="0" rIns="0" bIns="0" anchor="ctr" anchorCtr="0">
            <a:noAutofit/>
          </a:bodyPr>
          <a:lstStyle/>
          <a:p>
            <a:pPr marL="0" lvl="0" indent="0" algn="ctr" rtl="0">
              <a:lnSpc>
                <a:spcPct val="150000"/>
              </a:lnSpc>
              <a:spcBef>
                <a:spcPts val="1000"/>
              </a:spcBef>
              <a:spcAft>
                <a:spcPts val="0"/>
              </a:spcAft>
              <a:buNone/>
            </a:pPr>
            <a:endParaRPr sz="1200" dirty="0">
              <a:solidFill>
                <a:srgbClr val="222222"/>
              </a:solidFill>
              <a:latin typeface="Open Sans"/>
              <a:ea typeface="Open Sans"/>
              <a:cs typeface="Open Sans"/>
              <a:sym typeface="Open Sans"/>
            </a:endParaRPr>
          </a:p>
        </p:txBody>
      </p:sp>
      <p:sp>
        <p:nvSpPr>
          <p:cNvPr id="65" name="Google Shape;65;p14"/>
          <p:cNvSpPr/>
          <p:nvPr/>
        </p:nvSpPr>
        <p:spPr>
          <a:xfrm>
            <a:off x="1682949" y="3711837"/>
            <a:ext cx="9131400" cy="2844900"/>
          </a:xfrm>
          <a:prstGeom prst="rect">
            <a:avLst/>
          </a:prstGeom>
          <a:solidFill>
            <a:srgbClr val="FEFFFF"/>
          </a:solidFill>
          <a:ln>
            <a:noFill/>
          </a:ln>
          <a:effectLst>
            <a:outerShdw blurRad="38100" dist="12700" dir="5400000" algn="ctr" rotWithShape="0">
              <a:srgbClr val="000000">
                <a:alpha val="14900"/>
              </a:srgbClr>
            </a:outerShdw>
          </a:effectLst>
        </p:spPr>
        <p:txBody>
          <a:bodyPr spcFirstLastPara="1" wrap="square" lIns="360000" tIns="1080000" rIns="360000" bIns="0" anchor="t" anchorCtr="0">
            <a:noAutofit/>
          </a:bodyPr>
          <a:lstStyle/>
          <a:p>
            <a:pPr marL="0" marR="0" lvl="0" indent="0" algn="ctr" rtl="0">
              <a:spcBef>
                <a:spcPts val="0"/>
              </a:spcBef>
              <a:spcAft>
                <a:spcPts val="0"/>
              </a:spcAft>
              <a:buNone/>
            </a:pPr>
            <a:endParaRPr sz="1000">
              <a:solidFill>
                <a:srgbClr val="222222"/>
              </a:solidFill>
              <a:latin typeface="Open Sans"/>
              <a:ea typeface="Open Sans"/>
              <a:cs typeface="Open Sans"/>
              <a:sym typeface="Open Sans"/>
            </a:endParaRPr>
          </a:p>
          <a:p>
            <a:pPr marL="0" marR="0" lvl="0" indent="0" algn="ctr" rtl="0">
              <a:lnSpc>
                <a:spcPct val="130000"/>
              </a:lnSpc>
              <a:spcBef>
                <a:spcPts val="1200"/>
              </a:spcBef>
              <a:spcAft>
                <a:spcPts val="0"/>
              </a:spcAft>
              <a:buNone/>
            </a:pPr>
            <a:endParaRPr sz="1000">
              <a:solidFill>
                <a:srgbClr val="222222"/>
              </a:solidFill>
              <a:latin typeface="Open Sans"/>
              <a:ea typeface="Open Sans"/>
              <a:cs typeface="Open Sans"/>
              <a:sym typeface="Open Sans"/>
            </a:endParaRPr>
          </a:p>
          <a:p>
            <a:pPr marL="0" marR="0" lvl="0" indent="0" algn="ctr" rtl="0">
              <a:spcBef>
                <a:spcPts val="1000"/>
              </a:spcBef>
              <a:spcAft>
                <a:spcPts val="0"/>
              </a:spcAft>
              <a:buNone/>
            </a:pPr>
            <a:endParaRPr sz="1400" b="1">
              <a:solidFill>
                <a:srgbClr val="222222"/>
              </a:solidFill>
              <a:latin typeface="Open Sans"/>
              <a:ea typeface="Open Sans"/>
              <a:cs typeface="Open Sans"/>
              <a:sym typeface="Open Sans"/>
            </a:endParaRPr>
          </a:p>
        </p:txBody>
      </p:sp>
      <p:sp>
        <p:nvSpPr>
          <p:cNvPr id="67" name="Google Shape;67;p14"/>
          <p:cNvSpPr txBox="1"/>
          <p:nvPr/>
        </p:nvSpPr>
        <p:spPr>
          <a:xfrm>
            <a:off x="2581154" y="4369452"/>
            <a:ext cx="7520769" cy="1477297"/>
          </a:xfrm>
          <a:prstGeom prst="rect">
            <a:avLst/>
          </a:prstGeom>
          <a:noFill/>
          <a:ln>
            <a:noFill/>
          </a:ln>
        </p:spPr>
        <p:txBody>
          <a:bodyPr spcFirstLastPara="1" wrap="square" lIns="91425" tIns="91425" rIns="91425" bIns="91425" anchor="t" anchorCtr="0">
            <a:spAutoFit/>
          </a:bodyPr>
          <a:lstStyle/>
          <a:p>
            <a:pPr marL="0" lvl="0" indent="0" algn="ctr" rtl="0">
              <a:spcBef>
                <a:spcPts val="1200"/>
              </a:spcBef>
              <a:spcAft>
                <a:spcPts val="0"/>
              </a:spcAft>
              <a:buClr>
                <a:schemeClr val="dk1"/>
              </a:buClr>
              <a:buFont typeface="Arial"/>
              <a:buNone/>
            </a:pPr>
            <a:r>
              <a:rPr lang="en" sz="1600" dirty="0">
                <a:solidFill>
                  <a:srgbClr val="222222"/>
                </a:solidFill>
                <a:latin typeface="Open Sans"/>
                <a:ea typeface="Open Sans"/>
                <a:cs typeface="Open Sans"/>
                <a:sym typeface="Open Sans"/>
              </a:rPr>
              <a:t>This slide presentation has been prepared to familiarize you with the Utah Microloan Fund, our process and the requirements to apply for a loan. </a:t>
            </a:r>
          </a:p>
          <a:p>
            <a:pPr marL="0" lvl="0" indent="0" algn="ctr" rtl="0">
              <a:spcBef>
                <a:spcPts val="1200"/>
              </a:spcBef>
              <a:spcAft>
                <a:spcPts val="0"/>
              </a:spcAft>
              <a:buClr>
                <a:schemeClr val="dk1"/>
              </a:buClr>
              <a:buFont typeface="Arial"/>
              <a:buNone/>
            </a:pPr>
            <a:r>
              <a:rPr lang="en" sz="1600" dirty="0">
                <a:solidFill>
                  <a:srgbClr val="222222"/>
                </a:solidFill>
                <a:latin typeface="Open Sans"/>
                <a:ea typeface="Open Sans"/>
                <a:cs typeface="Open Sans"/>
                <a:sym typeface="Open Sans"/>
              </a:rPr>
              <a:t>To facilitate the process and move forward as smoothly as possible,  please review these slides carefully.</a:t>
            </a:r>
            <a:endParaRPr sz="1600" dirty="0"/>
          </a:p>
        </p:txBody>
      </p:sp>
      <p:sp>
        <p:nvSpPr>
          <p:cNvPr id="68" name="Google Shape;68;p14"/>
          <p:cNvSpPr txBox="1"/>
          <p:nvPr/>
        </p:nvSpPr>
        <p:spPr>
          <a:xfrm>
            <a:off x="3464312" y="6009293"/>
            <a:ext cx="5260200" cy="584745"/>
          </a:xfrm>
          <a:prstGeom prst="rect">
            <a:avLst/>
          </a:prstGeom>
          <a:noFill/>
          <a:ln>
            <a:noFill/>
          </a:ln>
        </p:spPr>
        <p:txBody>
          <a:bodyPr spcFirstLastPara="1" wrap="square" lIns="91425" tIns="91425" rIns="91425" bIns="91425" anchor="t" anchorCtr="0">
            <a:spAutoFit/>
          </a:bodyPr>
          <a:lstStyle/>
          <a:p>
            <a:pPr marL="0" lvl="0" indent="0" algn="ctr" rtl="0">
              <a:spcBef>
                <a:spcPts val="1200"/>
              </a:spcBef>
              <a:spcAft>
                <a:spcPts val="0"/>
              </a:spcAft>
              <a:buNone/>
            </a:pPr>
            <a:r>
              <a:rPr lang="en" sz="1600" dirty="0">
                <a:solidFill>
                  <a:srgbClr val="222222"/>
                </a:solidFill>
                <a:latin typeface="Open Sans"/>
                <a:ea typeface="Open Sans"/>
                <a:cs typeface="Open Sans"/>
                <a:sym typeface="Open Sans"/>
              </a:rPr>
              <a:t>We look forward to working with you! </a:t>
            </a:r>
            <a:r>
              <a:rPr lang="en" sz="1600" dirty="0">
                <a:solidFill>
                  <a:srgbClr val="222222"/>
                </a:solidFill>
                <a:latin typeface="Open Sans"/>
                <a:ea typeface="Open Sans"/>
                <a:cs typeface="Open Sans"/>
                <a:sym typeface="Wingdings" pitchFamily="2" charset="2"/>
              </a:rPr>
              <a:t> </a:t>
            </a:r>
            <a:endParaRPr sz="1600" dirty="0">
              <a:solidFill>
                <a:srgbClr val="222222"/>
              </a:solidFill>
              <a:latin typeface="Open Sans"/>
              <a:ea typeface="Open Sans"/>
              <a:cs typeface="Open Sans"/>
              <a:sym typeface="Open Sans"/>
            </a:endParaRPr>
          </a:p>
        </p:txBody>
      </p:sp>
      <p:sp>
        <p:nvSpPr>
          <p:cNvPr id="69" name="Google Shape;69;p14"/>
          <p:cNvSpPr txBox="1"/>
          <p:nvPr/>
        </p:nvSpPr>
        <p:spPr>
          <a:xfrm>
            <a:off x="3464312" y="3830557"/>
            <a:ext cx="5260200" cy="554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Clr>
                <a:schemeClr val="dk1"/>
              </a:buClr>
              <a:buFont typeface="Arial"/>
              <a:buNone/>
            </a:pPr>
            <a:r>
              <a:rPr lang="en" sz="2400" b="1" dirty="0">
                <a:solidFill>
                  <a:srgbClr val="222222"/>
                </a:solidFill>
                <a:latin typeface="Montserrat"/>
                <a:ea typeface="Montserrat"/>
                <a:cs typeface="Montserrat"/>
                <a:sym typeface="Montserrat"/>
              </a:rPr>
              <a:t>Welcome to Orientation!</a:t>
            </a:r>
            <a:endParaRPr sz="15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6" name="Google Shape;76;p15"/>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77" name="Google Shape;77;p15"/>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78" name="Google Shape;78;p15"/>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79" name="Google Shape;79;p15"/>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3</a:t>
            </a:fld>
            <a:endParaRPr sz="800" b="1" i="0" u="none" strike="noStrike" cap="none">
              <a:solidFill>
                <a:srgbClr val="222222"/>
              </a:solidFill>
              <a:latin typeface="Open Sans SemiBold"/>
              <a:ea typeface="Open Sans SemiBold"/>
              <a:cs typeface="Open Sans SemiBold"/>
              <a:sym typeface="Open Sans SemiBold"/>
            </a:endParaRPr>
          </a:p>
        </p:txBody>
      </p:sp>
      <p:sp>
        <p:nvSpPr>
          <p:cNvPr id="80" name="Google Shape;80;p15"/>
          <p:cNvSpPr txBox="1"/>
          <p:nvPr/>
        </p:nvSpPr>
        <p:spPr>
          <a:xfrm>
            <a:off x="1307731" y="437535"/>
            <a:ext cx="5083200" cy="679683"/>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Who</a:t>
            </a:r>
            <a:r>
              <a:rPr lang="en" sz="3600" b="1" dirty="0">
                <a:solidFill>
                  <a:srgbClr val="222222"/>
                </a:solidFill>
                <a:latin typeface="Montserrat"/>
                <a:ea typeface="Montserrat"/>
                <a:cs typeface="Montserrat"/>
                <a:sym typeface="Montserrat"/>
              </a:rPr>
              <a:t> Are We?</a:t>
            </a:r>
            <a:endParaRPr sz="3600" b="1" dirty="0">
              <a:solidFill>
                <a:srgbClr val="222222"/>
              </a:solidFill>
              <a:latin typeface="Montserrat"/>
              <a:ea typeface="Montserrat"/>
              <a:cs typeface="Montserrat"/>
              <a:sym typeface="Montserrat"/>
            </a:endParaRPr>
          </a:p>
        </p:txBody>
      </p:sp>
      <p:sp>
        <p:nvSpPr>
          <p:cNvPr id="81" name="Google Shape;81;p15"/>
          <p:cNvSpPr txBox="1"/>
          <p:nvPr/>
        </p:nvSpPr>
        <p:spPr>
          <a:xfrm>
            <a:off x="1307731" y="1148566"/>
            <a:ext cx="6432129" cy="2873470"/>
          </a:xfrm>
          <a:prstGeom prst="rect">
            <a:avLst/>
          </a:prstGeom>
          <a:noFill/>
          <a:ln>
            <a:noFill/>
          </a:ln>
        </p:spPr>
        <p:txBody>
          <a:bodyPr spcFirstLastPara="1" wrap="square" lIns="0" tIns="36000" rIns="216000" bIns="36000" anchor="t" anchorCtr="0">
            <a:spAutoFit/>
          </a:bodyPr>
          <a:lstStyle/>
          <a:p>
            <a:pPr lvl="0">
              <a:lnSpc>
                <a:spcPct val="130000"/>
              </a:lnSpc>
              <a:buClr>
                <a:schemeClr val="dk1"/>
              </a:buClr>
              <a:buSzPts val="1100"/>
            </a:pPr>
            <a:r>
              <a:rPr lang="en-US" dirty="0">
                <a:solidFill>
                  <a:srgbClr val="222222"/>
                </a:solidFill>
                <a:latin typeface="Open Sans"/>
                <a:ea typeface="Open Sans"/>
                <a:cs typeface="Open Sans"/>
                <a:sym typeface="Open Sans"/>
              </a:rPr>
              <a:t>We are a non-profit lending institution that offers microloans to small businesses unable to get traditional bank financing. For over 30 years, we’ve been helping people realize their dreams of starting and growing their own businesses.</a:t>
            </a:r>
          </a:p>
          <a:p>
            <a:pPr lvl="0">
              <a:lnSpc>
                <a:spcPct val="130000"/>
              </a:lnSpc>
              <a:buClr>
                <a:schemeClr val="dk1"/>
              </a:buClr>
              <a:buSzPts val="1100"/>
            </a:pPr>
            <a:endParaRPr lang="en-US" dirty="0">
              <a:solidFill>
                <a:srgbClr val="222222"/>
              </a:solidFill>
              <a:latin typeface="Open Sans"/>
              <a:ea typeface="Open Sans"/>
              <a:cs typeface="Open Sans"/>
              <a:sym typeface="Open Sans"/>
            </a:endParaRPr>
          </a:p>
          <a:p>
            <a:pPr lvl="0">
              <a:lnSpc>
                <a:spcPct val="130000"/>
              </a:lnSpc>
              <a:buClr>
                <a:schemeClr val="dk1"/>
              </a:buClr>
              <a:buSzPts val="1100"/>
            </a:pPr>
            <a:r>
              <a:rPr lang="en-US" dirty="0">
                <a:solidFill>
                  <a:srgbClr val="222222"/>
                </a:solidFill>
                <a:latin typeface="Open Sans"/>
                <a:ea typeface="Open Sans"/>
                <a:cs typeface="Open Sans"/>
                <a:sym typeface="Open Sans"/>
              </a:rPr>
              <a:t>We invest more than just money in our borrowers. We provide them with group classes and one-on-one business training to help them succeed. When our borrowers succeed, our local communities grow and thrive. </a:t>
            </a:r>
          </a:p>
          <a:p>
            <a:pPr lvl="0">
              <a:lnSpc>
                <a:spcPct val="130000"/>
              </a:lnSpc>
              <a:buClr>
                <a:schemeClr val="dk1"/>
              </a:buClr>
              <a:buSzPts val="1100"/>
            </a:pPr>
            <a:endParaRPr lang="en-US" dirty="0">
              <a:solidFill>
                <a:srgbClr val="222222"/>
              </a:solidFill>
              <a:latin typeface="Open Sans"/>
              <a:ea typeface="Open Sans"/>
              <a:cs typeface="Open Sans"/>
              <a:sym typeface="Open Sans"/>
            </a:endParaRPr>
          </a:p>
          <a:p>
            <a:pPr lvl="0">
              <a:lnSpc>
                <a:spcPct val="130000"/>
              </a:lnSpc>
              <a:buClr>
                <a:schemeClr val="dk1"/>
              </a:buClr>
              <a:buSzPts val="1100"/>
            </a:pPr>
            <a:r>
              <a:rPr lang="en-US" dirty="0">
                <a:solidFill>
                  <a:srgbClr val="222222"/>
                </a:solidFill>
                <a:latin typeface="Open Sans"/>
                <a:ea typeface="Open Sans"/>
                <a:cs typeface="Open Sans"/>
                <a:sym typeface="Open Sans"/>
              </a:rPr>
              <a:t>Located in Salt Lake City, we serve the entire state of Utah. </a:t>
            </a:r>
          </a:p>
        </p:txBody>
      </p:sp>
      <p:pic>
        <p:nvPicPr>
          <p:cNvPr id="84" name="Google Shape;84;p15"/>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pic>
        <p:nvPicPr>
          <p:cNvPr id="2" name="Picture 1" descr="A picture containing person, person, outdoor, posing&#10;&#10;Description automatically generated">
            <a:extLst>
              <a:ext uri="{FF2B5EF4-FFF2-40B4-BE49-F238E27FC236}">
                <a16:creationId xmlns:a16="http://schemas.microsoft.com/office/drawing/2014/main" id="{3EFE67E8-2080-07FA-A8D9-81BC99C548F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330224" y="1342834"/>
            <a:ext cx="3492460" cy="4480560"/>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C32AA4B2-7AD7-D590-32CE-3DD6EF6FA109}"/>
              </a:ext>
            </a:extLst>
          </p:cNvPr>
          <p:cNvSpPr txBox="1"/>
          <p:nvPr/>
        </p:nvSpPr>
        <p:spPr>
          <a:xfrm>
            <a:off x="7022252" y="5983693"/>
            <a:ext cx="6108404" cy="261610"/>
          </a:xfrm>
          <a:prstGeom prst="rect">
            <a:avLst/>
          </a:prstGeom>
          <a:noFill/>
        </p:spPr>
        <p:txBody>
          <a:bodyPr wrap="square">
            <a:spAutoFit/>
          </a:bodyPr>
          <a:lstStyle/>
          <a:p>
            <a:pPr algn="ctr"/>
            <a:r>
              <a:rPr lang="en-US" sz="1100" dirty="0">
                <a:latin typeface="Open Sans" panose="020B0606030504020204" pitchFamily="34" charset="0"/>
                <a:ea typeface="Open Sans" panose="020B0606030504020204" pitchFamily="34" charset="0"/>
                <a:cs typeface="Open Sans" panose="020B0606030504020204" pitchFamily="34" charset="0"/>
              </a:rPr>
              <a:t>Corinne Zinn of Park City Creamery</a:t>
            </a:r>
          </a:p>
        </p:txBody>
      </p:sp>
      <p:sp>
        <p:nvSpPr>
          <p:cNvPr id="5" name="Google Shape;90;p16">
            <a:extLst>
              <a:ext uri="{FF2B5EF4-FFF2-40B4-BE49-F238E27FC236}">
                <a16:creationId xmlns:a16="http://schemas.microsoft.com/office/drawing/2014/main" id="{D378C26D-610D-7399-E5EA-06C973F838B2}"/>
              </a:ext>
            </a:extLst>
          </p:cNvPr>
          <p:cNvSpPr txBox="1"/>
          <p:nvPr/>
        </p:nvSpPr>
        <p:spPr>
          <a:xfrm>
            <a:off x="1307731" y="4182335"/>
            <a:ext cx="6114300" cy="669851"/>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22222"/>
                </a:solidFill>
                <a:latin typeface="Montserrat"/>
                <a:ea typeface="Montserrat"/>
                <a:cs typeface="Montserrat"/>
                <a:sym typeface="Montserrat"/>
              </a:rPr>
              <a:t>Our</a:t>
            </a:r>
            <a:r>
              <a:rPr lang="en" sz="4400" b="1" dirty="0">
                <a:solidFill>
                  <a:srgbClr val="222222"/>
                </a:solidFill>
                <a:latin typeface="Montserrat"/>
                <a:ea typeface="Montserrat"/>
                <a:cs typeface="Montserrat"/>
                <a:sym typeface="Montserrat"/>
              </a:rPr>
              <a:t> </a:t>
            </a:r>
            <a:r>
              <a:rPr lang="en" sz="3600" b="1" dirty="0">
                <a:solidFill>
                  <a:srgbClr val="2596BE"/>
                </a:solidFill>
                <a:latin typeface="Montserrat"/>
                <a:sym typeface="Montserrat"/>
              </a:rPr>
              <a:t>Mission</a:t>
            </a:r>
            <a:endParaRPr sz="3600" b="1" dirty="0">
              <a:solidFill>
                <a:srgbClr val="2596BE"/>
              </a:solidFill>
              <a:latin typeface="Montserrat"/>
              <a:sym typeface="Montserrat"/>
            </a:endParaRPr>
          </a:p>
        </p:txBody>
      </p:sp>
      <p:sp>
        <p:nvSpPr>
          <p:cNvPr id="7" name="TextBox 6">
            <a:extLst>
              <a:ext uri="{FF2B5EF4-FFF2-40B4-BE49-F238E27FC236}">
                <a16:creationId xmlns:a16="http://schemas.microsoft.com/office/drawing/2014/main" id="{729A73E8-F843-99E7-AAFB-26B1C82596EA}"/>
              </a:ext>
            </a:extLst>
          </p:cNvPr>
          <p:cNvSpPr txBox="1"/>
          <p:nvPr/>
        </p:nvSpPr>
        <p:spPr>
          <a:xfrm>
            <a:off x="1240993" y="4924697"/>
            <a:ext cx="6565604" cy="908903"/>
          </a:xfrm>
          <a:prstGeom prst="rect">
            <a:avLst/>
          </a:prstGeom>
          <a:noFill/>
        </p:spPr>
        <p:txBody>
          <a:bodyPr wrap="square">
            <a:spAutoFit/>
          </a:bodyPr>
          <a:lstStyle/>
          <a:p>
            <a:pPr marL="0" marR="0" lvl="0" indent="0" algn="l" rtl="0">
              <a:lnSpc>
                <a:spcPct val="130000"/>
              </a:lnSpc>
              <a:spcBef>
                <a:spcPts val="0"/>
              </a:spcBef>
              <a:spcAft>
                <a:spcPts val="0"/>
              </a:spcAft>
              <a:buNone/>
            </a:pPr>
            <a:r>
              <a:rPr lang="en-US" sz="1400" dirty="0">
                <a:latin typeface="Open Sans" panose="020B0606030504020204" pitchFamily="34" charset="0"/>
                <a:ea typeface="Open Sans" panose="020B0606030504020204" pitchFamily="34" charset="0"/>
                <a:cs typeface="Open Sans" panose="020B0606030504020204" pitchFamily="34" charset="0"/>
              </a:rPr>
              <a:t>To support small business owners across Utah by providing training and microloans to start-up and existing businesses that are not eligible for traditional financing.</a:t>
            </a:r>
            <a:endParaRPr lang="en-US" dirty="0">
              <a:solidFill>
                <a:srgbClr val="222222"/>
              </a:solidFill>
              <a:latin typeface="Open Sans" panose="020B0606030504020204" pitchFamily="34" charset="0"/>
              <a:ea typeface="Open Sans" panose="020B0606030504020204" pitchFamily="34" charset="0"/>
              <a:cs typeface="Open Sans" panose="020B0606030504020204" pitchFamily="34" charset="0"/>
              <a:sym typeface="O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6" name="Google Shape;76;p15"/>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77" name="Google Shape;77;p15"/>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78" name="Google Shape;78;p15"/>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79" name="Google Shape;79;p15"/>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4</a:t>
            </a:fld>
            <a:endParaRPr sz="800" b="1" i="0" u="none" strike="noStrike" cap="none">
              <a:solidFill>
                <a:srgbClr val="222222"/>
              </a:solidFill>
              <a:latin typeface="Open Sans SemiBold"/>
              <a:ea typeface="Open Sans SemiBold"/>
              <a:cs typeface="Open Sans SemiBold"/>
              <a:sym typeface="Open Sans SemiBold"/>
            </a:endParaRPr>
          </a:p>
        </p:txBody>
      </p:sp>
      <p:sp>
        <p:nvSpPr>
          <p:cNvPr id="80" name="Google Shape;80;p15"/>
          <p:cNvSpPr txBox="1"/>
          <p:nvPr/>
        </p:nvSpPr>
        <p:spPr>
          <a:xfrm>
            <a:off x="1138105" y="323108"/>
            <a:ext cx="50832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How are we</a:t>
            </a:r>
          </a:p>
          <a:p>
            <a:pPr marL="0" lvl="0" indent="0" algn="l" rtl="0">
              <a:lnSpc>
                <a:spcPct val="80000"/>
              </a:lnSpc>
              <a:spcBef>
                <a:spcPts val="0"/>
              </a:spcBef>
              <a:spcAft>
                <a:spcPts val="0"/>
              </a:spcAft>
              <a:buNone/>
            </a:pPr>
            <a:r>
              <a:rPr lang="en-US" sz="3600" b="1" dirty="0">
                <a:solidFill>
                  <a:schemeClr val="tx1"/>
                </a:solidFill>
                <a:latin typeface="Montserrat"/>
                <a:ea typeface="Montserrat"/>
                <a:cs typeface="Montserrat"/>
                <a:sym typeface="Montserrat"/>
              </a:rPr>
              <a:t>funded</a:t>
            </a:r>
            <a:r>
              <a:rPr lang="en" sz="3600" b="1" dirty="0">
                <a:solidFill>
                  <a:srgbClr val="222222"/>
                </a:solidFill>
                <a:latin typeface="Montserrat"/>
                <a:ea typeface="Montserrat"/>
                <a:cs typeface="Montserrat"/>
                <a:sym typeface="Montserrat"/>
              </a:rPr>
              <a:t>?</a:t>
            </a:r>
            <a:endParaRPr sz="3600" b="1" dirty="0">
              <a:solidFill>
                <a:srgbClr val="222222"/>
              </a:solidFill>
              <a:latin typeface="Montserrat"/>
              <a:ea typeface="Montserrat"/>
              <a:cs typeface="Montserrat"/>
              <a:sym typeface="Montserrat"/>
            </a:endParaRPr>
          </a:p>
        </p:txBody>
      </p:sp>
      <p:sp>
        <p:nvSpPr>
          <p:cNvPr id="81" name="Google Shape;81;p15"/>
          <p:cNvSpPr txBox="1"/>
          <p:nvPr/>
        </p:nvSpPr>
        <p:spPr>
          <a:xfrm>
            <a:off x="1223283" y="5197114"/>
            <a:ext cx="5260781" cy="712878"/>
          </a:xfrm>
          <a:prstGeom prst="rect">
            <a:avLst/>
          </a:prstGeom>
          <a:noFill/>
          <a:ln>
            <a:noFill/>
          </a:ln>
        </p:spPr>
        <p:txBody>
          <a:bodyPr spcFirstLastPara="1" wrap="square" lIns="0" tIns="36000" rIns="216000" bIns="36000" anchor="t" anchorCtr="0">
            <a:spAutoFit/>
          </a:bodyPr>
          <a:lstStyle/>
          <a:p>
            <a:pPr>
              <a:lnSpc>
                <a:spcPct val="130000"/>
              </a:lnSpc>
              <a:buClr>
                <a:schemeClr val="dk1"/>
              </a:buClr>
              <a:buSzPts val="1100"/>
            </a:pPr>
            <a:r>
              <a:rPr lang="en-US" sz="1600" b="1" dirty="0">
                <a:solidFill>
                  <a:srgbClr val="222222"/>
                </a:solidFill>
                <a:latin typeface="Open Sans"/>
                <a:ea typeface="Open Sans"/>
                <a:cs typeface="Open Sans"/>
                <a:sym typeface="Open Sans"/>
              </a:rPr>
              <a:t>To learn more about Community Development Financial Institution’s visit  </a:t>
            </a:r>
            <a:r>
              <a:rPr lang="en-US" sz="1600" b="1" dirty="0">
                <a:solidFill>
                  <a:srgbClr val="222222"/>
                </a:solidFill>
                <a:latin typeface="Open Sans"/>
                <a:ea typeface="Open Sans"/>
                <a:cs typeface="Open Sans"/>
                <a:sym typeface="Open Sans"/>
                <a:hlinkClick r:id="rId3"/>
              </a:rPr>
              <a:t>What is a CDFI?</a:t>
            </a:r>
            <a:endParaRPr sz="1600" b="1" dirty="0">
              <a:solidFill>
                <a:srgbClr val="222222"/>
              </a:solidFill>
              <a:latin typeface="Open Sans"/>
              <a:ea typeface="Open Sans"/>
              <a:cs typeface="Open Sans"/>
              <a:sym typeface="Open Sans"/>
            </a:endParaRPr>
          </a:p>
        </p:txBody>
      </p:sp>
      <p:pic>
        <p:nvPicPr>
          <p:cNvPr id="84" name="Google Shape;84;p15"/>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2" name="TextBox 1">
            <a:extLst>
              <a:ext uri="{FF2B5EF4-FFF2-40B4-BE49-F238E27FC236}">
                <a16:creationId xmlns:a16="http://schemas.microsoft.com/office/drawing/2014/main" id="{0833617E-5647-1B62-17CB-CE0B9B78CB5E}"/>
              </a:ext>
            </a:extLst>
          </p:cNvPr>
          <p:cNvSpPr txBox="1"/>
          <p:nvPr/>
        </p:nvSpPr>
        <p:spPr>
          <a:xfrm>
            <a:off x="1003800" y="1848770"/>
            <a:ext cx="5815006" cy="2637004"/>
          </a:xfrm>
          <a:prstGeom prst="rect">
            <a:avLst/>
          </a:prstGeom>
          <a:noFill/>
        </p:spPr>
        <p:txBody>
          <a:bodyPr wrap="square" rtlCol="0">
            <a:spAutoFit/>
          </a:bodyPr>
          <a:lstStyle/>
          <a:p>
            <a:pPr>
              <a:lnSpc>
                <a:spcPct val="150000"/>
              </a:lnSpc>
            </a:pPr>
            <a:r>
              <a:rPr lang="en-US" sz="1600" dirty="0">
                <a:solidFill>
                  <a:srgbClr val="222222"/>
                </a:solidFill>
                <a:latin typeface="Open Sans"/>
                <a:ea typeface="Open Sans"/>
                <a:cs typeface="Open Sans"/>
                <a:sym typeface="Open Sans"/>
              </a:rPr>
              <a:t>As a Community Development Financial Institution (CDFI) lender we leverage investments and grants from financial institutions, foundations, government agencies like the SBA, other non-profits, etc. to provide capital and training to our borrowers. Together with these funders, we serve small businesses and their communities throughout the state.</a:t>
            </a:r>
            <a:endParaRPr lang="en-US" dirty="0"/>
          </a:p>
        </p:txBody>
      </p:sp>
      <p:pic>
        <p:nvPicPr>
          <p:cNvPr id="4" name="Picture 3" descr="A person standing next to a truck&#10;&#10;Description automatically generated with medium confidence">
            <a:extLst>
              <a:ext uri="{FF2B5EF4-FFF2-40B4-BE49-F238E27FC236}">
                <a16:creationId xmlns:a16="http://schemas.microsoft.com/office/drawing/2014/main" id="{FDD1178C-9050-1448-F096-9864BADC4977}"/>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880041" y="908081"/>
            <a:ext cx="3624980" cy="4493259"/>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A1A417E7-9979-ACC7-75FF-A795262E3B56}"/>
              </a:ext>
            </a:extLst>
          </p:cNvPr>
          <p:cNvSpPr txBox="1"/>
          <p:nvPr/>
        </p:nvSpPr>
        <p:spPr>
          <a:xfrm>
            <a:off x="8458916" y="5712505"/>
            <a:ext cx="2635622"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Lakasha Hodges of HPG Trucking</a:t>
            </a:r>
          </a:p>
        </p:txBody>
      </p:sp>
    </p:spTree>
    <p:extLst>
      <p:ext uri="{BB962C8B-B14F-4D97-AF65-F5344CB8AC3E}">
        <p14:creationId xmlns:p14="http://schemas.microsoft.com/office/powerpoint/2010/main" val="2201156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13" name="Google Shape;82;p15">
            <a:extLst>
              <a:ext uri="{FF2B5EF4-FFF2-40B4-BE49-F238E27FC236}">
                <a16:creationId xmlns:a16="http://schemas.microsoft.com/office/drawing/2014/main" id="{E1B227BA-D1B4-20DA-8BAF-38E550816738}"/>
              </a:ext>
            </a:extLst>
          </p:cNvPr>
          <p:cNvSpPr/>
          <p:nvPr/>
        </p:nvSpPr>
        <p:spPr>
          <a:xfrm>
            <a:off x="5305612" y="-56445"/>
            <a:ext cx="1025100" cy="6970759"/>
          </a:xfrm>
          <a:prstGeom prst="rect">
            <a:avLst/>
          </a:prstGeom>
          <a:solidFill>
            <a:srgbClr val="2596BE"/>
          </a:solidFill>
          <a:ln>
            <a:noFill/>
          </a:ln>
          <a:effectLst>
            <a:outerShdw blurRad="762000" dist="254000" dir="5400000" algn="t" rotWithShape="0">
              <a:srgbClr val="000000">
                <a:alpha val="40000"/>
              </a:srgbClr>
            </a:outerShdw>
          </a:effectLst>
        </p:spPr>
        <p:txBody>
          <a:bodyPr spcFirstLastPara="1" wrap="square" lIns="91425" tIns="45700" rIns="360000" bIns="45700" anchor="ctr" anchorCtr="0">
            <a:noAutofit/>
          </a:bodyPr>
          <a:lstStyle/>
          <a:p>
            <a:pPr marL="0" marR="0" lvl="0" indent="0" algn="r" rtl="0">
              <a:spcBef>
                <a:spcPts val="0"/>
              </a:spcBef>
              <a:spcAft>
                <a:spcPts val="0"/>
              </a:spcAft>
              <a:buNone/>
            </a:pPr>
            <a:endParaRPr sz="1400" b="1">
              <a:solidFill>
                <a:srgbClr val="F0F0F0"/>
              </a:solidFill>
              <a:latin typeface="Open Sans"/>
              <a:ea typeface="Open Sans"/>
              <a:cs typeface="Open Sans"/>
              <a:sym typeface="Open Sans"/>
            </a:endParaRPr>
          </a:p>
        </p:txBody>
      </p:sp>
      <p:sp>
        <p:nvSpPr>
          <p:cNvPr id="76" name="Google Shape;76;p15"/>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77" name="Google Shape;77;p15"/>
          <p:cNvCxnSpPr/>
          <p:nvPr/>
        </p:nvCxnSpPr>
        <p:spPr>
          <a:xfrm>
            <a:off x="214867" y="3428936"/>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78" name="Google Shape;78;p15"/>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79" name="Google Shape;79;p15"/>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5</a:t>
            </a:fld>
            <a:endParaRPr sz="800" b="1" i="0" u="none" strike="noStrike" cap="none">
              <a:solidFill>
                <a:srgbClr val="222222"/>
              </a:solidFill>
              <a:latin typeface="Open Sans SemiBold"/>
              <a:ea typeface="Open Sans SemiBold"/>
              <a:cs typeface="Open Sans SemiBold"/>
              <a:sym typeface="Open Sans SemiBold"/>
            </a:endParaRPr>
          </a:p>
        </p:txBody>
      </p:sp>
      <p:sp>
        <p:nvSpPr>
          <p:cNvPr id="80" name="Google Shape;80;p15"/>
          <p:cNvSpPr txBox="1"/>
          <p:nvPr/>
        </p:nvSpPr>
        <p:spPr>
          <a:xfrm>
            <a:off x="1030796" y="279980"/>
            <a:ext cx="50832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Who</a:t>
            </a:r>
            <a:endParaRPr lang="en" sz="3600" b="1" dirty="0">
              <a:solidFill>
                <a:srgbClr val="222222"/>
              </a:solidFill>
              <a:latin typeface="Montserrat"/>
              <a:ea typeface="Montserrat"/>
              <a:cs typeface="Montserrat"/>
              <a:sym typeface="Montserrat"/>
            </a:endParaRPr>
          </a:p>
          <a:p>
            <a:pPr marL="0" lvl="0" indent="0" algn="l" rtl="0">
              <a:lnSpc>
                <a:spcPct val="80000"/>
              </a:lnSpc>
              <a:spcBef>
                <a:spcPts val="0"/>
              </a:spcBef>
              <a:spcAft>
                <a:spcPts val="0"/>
              </a:spcAft>
              <a:buNone/>
            </a:pPr>
            <a:r>
              <a:rPr lang="en" sz="3600" b="1" dirty="0">
                <a:solidFill>
                  <a:srgbClr val="222222"/>
                </a:solidFill>
                <a:latin typeface="Montserrat"/>
                <a:ea typeface="Montserrat"/>
                <a:cs typeface="Montserrat"/>
                <a:sym typeface="Montserrat"/>
              </a:rPr>
              <a:t>Qualifies?</a:t>
            </a:r>
            <a:endParaRPr sz="3600" b="1" dirty="0">
              <a:solidFill>
                <a:srgbClr val="222222"/>
              </a:solidFill>
              <a:latin typeface="Montserrat"/>
              <a:ea typeface="Montserrat"/>
              <a:cs typeface="Montserrat"/>
              <a:sym typeface="Montserrat"/>
            </a:endParaRPr>
          </a:p>
        </p:txBody>
      </p:sp>
      <p:sp>
        <p:nvSpPr>
          <p:cNvPr id="81" name="Google Shape;81;p15"/>
          <p:cNvSpPr txBox="1"/>
          <p:nvPr/>
        </p:nvSpPr>
        <p:spPr>
          <a:xfrm>
            <a:off x="769585" y="1866205"/>
            <a:ext cx="4483809" cy="2288694"/>
          </a:xfrm>
          <a:prstGeom prst="rect">
            <a:avLst/>
          </a:prstGeom>
          <a:noFill/>
          <a:ln>
            <a:noFill/>
          </a:ln>
        </p:spPr>
        <p:txBody>
          <a:bodyPr spcFirstLastPara="1" wrap="square" lIns="0" tIns="36000" rIns="216000" bIns="36000" anchor="t" anchorCtr="0">
            <a:spAutoFit/>
          </a:bodyPr>
          <a:lstStyle/>
          <a:p>
            <a:pPr marL="0" marR="0" lvl="0" indent="0" algn="l" rtl="0">
              <a:lnSpc>
                <a:spcPct val="150000"/>
              </a:lnSpc>
              <a:spcBef>
                <a:spcPts val="0"/>
              </a:spcBef>
              <a:spcAft>
                <a:spcPts val="0"/>
              </a:spcAft>
              <a:buClr>
                <a:schemeClr val="dk1"/>
              </a:buClr>
              <a:buSzPts val="1100"/>
              <a:buFont typeface="Arial"/>
              <a:buNone/>
            </a:pPr>
            <a:r>
              <a:rPr lang="en" sz="1600" b="1" dirty="0">
                <a:solidFill>
                  <a:srgbClr val="222222"/>
                </a:solidFill>
                <a:latin typeface="Open Sans"/>
                <a:ea typeface="Open Sans"/>
                <a:cs typeface="Open Sans"/>
                <a:sym typeface="Open Sans"/>
              </a:rPr>
              <a:t>We help people who have:</a:t>
            </a:r>
            <a:endParaRPr sz="1600" b="1" dirty="0">
              <a:solidFill>
                <a:srgbClr val="222222"/>
              </a:solidFill>
              <a:latin typeface="Open Sans"/>
              <a:ea typeface="Open Sans"/>
              <a:cs typeface="Open Sans"/>
              <a:sym typeface="Open Sans"/>
            </a:endParaRPr>
          </a:p>
          <a:p>
            <a:pPr marL="285750" marR="0" lvl="0" indent="-285750" algn="l" rtl="0">
              <a:lnSpc>
                <a:spcPct val="150000"/>
              </a:lnSpc>
              <a:spcBef>
                <a:spcPts val="0"/>
              </a:spcBef>
              <a:spcAft>
                <a:spcPts val="0"/>
              </a:spcAft>
              <a:buSzPts val="1100"/>
              <a:buFont typeface="Arial" panose="020B0604020202020204" pitchFamily="34" charset="0"/>
              <a:buChar char="•"/>
            </a:pPr>
            <a:r>
              <a:rPr lang="en" sz="1600" dirty="0">
                <a:solidFill>
                  <a:srgbClr val="222222"/>
                </a:solidFill>
                <a:latin typeface="Open Sans"/>
                <a:ea typeface="Open Sans"/>
                <a:cs typeface="Open Sans"/>
                <a:sym typeface="Open Sans"/>
              </a:rPr>
              <a:t>Credit history issues</a:t>
            </a:r>
            <a:endParaRPr sz="1600" dirty="0">
              <a:solidFill>
                <a:srgbClr val="222222"/>
              </a:solidFill>
              <a:latin typeface="Open Sans"/>
              <a:ea typeface="Open Sans"/>
              <a:cs typeface="Open Sans"/>
              <a:sym typeface="Open Sans"/>
            </a:endParaRPr>
          </a:p>
          <a:p>
            <a:pPr marL="314325" marR="0" lvl="0" indent="-285750" algn="l" rtl="0">
              <a:lnSpc>
                <a:spcPct val="150000"/>
              </a:lnSpc>
              <a:spcBef>
                <a:spcPts val="0"/>
              </a:spcBef>
              <a:spcAft>
                <a:spcPts val="0"/>
              </a:spcAft>
              <a:buSzPts val="1100"/>
              <a:buFont typeface="Arial" panose="020B0604020202020204" pitchFamily="34" charset="0"/>
              <a:buChar char="•"/>
            </a:pPr>
            <a:r>
              <a:rPr lang="en" sz="1600" dirty="0">
                <a:solidFill>
                  <a:srgbClr val="222222"/>
                </a:solidFill>
                <a:latin typeface="Open Sans"/>
                <a:ea typeface="Open Sans"/>
                <a:cs typeface="Open Sans"/>
                <a:sym typeface="Open Sans"/>
              </a:rPr>
              <a:t>Insufficient collateral for a traditional loan</a:t>
            </a:r>
          </a:p>
          <a:p>
            <a:pPr marL="314325" marR="0" lvl="0" indent="-285750" algn="l" rtl="0">
              <a:lnSpc>
                <a:spcPct val="150000"/>
              </a:lnSpc>
              <a:spcBef>
                <a:spcPts val="0"/>
              </a:spcBef>
              <a:spcAft>
                <a:spcPts val="0"/>
              </a:spcAft>
              <a:buSzPts val="1100"/>
              <a:buFont typeface="Arial" panose="020B0604020202020204" pitchFamily="34" charset="0"/>
              <a:buChar char="•"/>
            </a:pPr>
            <a:r>
              <a:rPr lang="en" sz="1600" dirty="0">
                <a:solidFill>
                  <a:srgbClr val="222222"/>
                </a:solidFill>
                <a:latin typeface="Open Sans"/>
                <a:ea typeface="Open Sans"/>
                <a:cs typeface="Open Sans"/>
                <a:sym typeface="Open Sans"/>
              </a:rPr>
              <a:t>A new business without operating history</a:t>
            </a:r>
          </a:p>
          <a:p>
            <a:pPr marL="314325" marR="0" lvl="0" indent="-285750" algn="l" rtl="0">
              <a:lnSpc>
                <a:spcPct val="150000"/>
              </a:lnSpc>
              <a:spcBef>
                <a:spcPts val="0"/>
              </a:spcBef>
              <a:spcAft>
                <a:spcPts val="0"/>
              </a:spcAft>
              <a:buSzPts val="1100"/>
              <a:buFont typeface="Arial" panose="020B0604020202020204" pitchFamily="34" charset="0"/>
              <a:buChar char="•"/>
            </a:pPr>
            <a:r>
              <a:rPr lang="en" sz="1600" dirty="0">
                <a:solidFill>
                  <a:srgbClr val="222222"/>
                </a:solidFill>
                <a:latin typeface="Open Sans"/>
                <a:ea typeface="Open Sans"/>
                <a:cs typeface="Open Sans"/>
                <a:sym typeface="Open Sans"/>
              </a:rPr>
              <a:t>Been turned down by a bank</a:t>
            </a:r>
          </a:p>
          <a:p>
            <a:pPr marL="314325" marR="0" lvl="0" indent="-285750" algn="l" rtl="0">
              <a:lnSpc>
                <a:spcPct val="150000"/>
              </a:lnSpc>
              <a:spcBef>
                <a:spcPts val="0"/>
              </a:spcBef>
              <a:spcAft>
                <a:spcPts val="0"/>
              </a:spcAft>
              <a:buSzPts val="1100"/>
              <a:buFont typeface="Arial" panose="020B0604020202020204" pitchFamily="34" charset="0"/>
              <a:buChar char="•"/>
            </a:pPr>
            <a:endParaRPr lang="en" sz="1600" dirty="0">
              <a:solidFill>
                <a:srgbClr val="222222"/>
              </a:solidFill>
              <a:latin typeface="Open Sans"/>
              <a:ea typeface="Open Sans"/>
              <a:cs typeface="Open Sans"/>
              <a:sym typeface="Open Sans"/>
            </a:endParaRPr>
          </a:p>
        </p:txBody>
      </p:sp>
      <p:pic>
        <p:nvPicPr>
          <p:cNvPr id="84" name="Google Shape;84;p15"/>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pic>
        <p:nvPicPr>
          <p:cNvPr id="4" name="Picture 3" descr="A group of people sitting at a table in a room with shelves&#10;&#10;Description automatically generated with low confidence">
            <a:extLst>
              <a:ext uri="{FF2B5EF4-FFF2-40B4-BE49-F238E27FC236}">
                <a16:creationId xmlns:a16="http://schemas.microsoft.com/office/drawing/2014/main" id="{B7D99916-FE12-ADD0-9FEA-9F5AF7CDAC2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707539" y="387224"/>
            <a:ext cx="5756542" cy="2506905"/>
          </a:xfrm>
          <a:prstGeom prst="rect">
            <a:avLst/>
          </a:prstGeom>
          <a:ln>
            <a:noFill/>
          </a:ln>
          <a:effectLst>
            <a:outerShdw blurRad="292100" dist="139700" dir="2700000" algn="tl" rotWithShape="0">
              <a:srgbClr val="333333">
                <a:alpha val="65000"/>
              </a:srgbClr>
            </a:outerShdw>
          </a:effectLst>
        </p:spPr>
      </p:pic>
      <p:sp>
        <p:nvSpPr>
          <p:cNvPr id="12" name="Google Shape;81;p15">
            <a:extLst>
              <a:ext uri="{FF2B5EF4-FFF2-40B4-BE49-F238E27FC236}">
                <a16:creationId xmlns:a16="http://schemas.microsoft.com/office/drawing/2014/main" id="{1C8BC2B7-877B-B99D-C105-BD856364AE80}"/>
              </a:ext>
            </a:extLst>
          </p:cNvPr>
          <p:cNvSpPr txBox="1"/>
          <p:nvPr/>
        </p:nvSpPr>
        <p:spPr>
          <a:xfrm>
            <a:off x="6970230" y="3482785"/>
            <a:ext cx="4571672" cy="2953492"/>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Clr>
                <a:schemeClr val="dk1"/>
              </a:buClr>
              <a:buSzPts val="1100"/>
              <a:buFont typeface="Arial"/>
              <a:buNone/>
            </a:pPr>
            <a:r>
              <a:rPr lang="en-US" sz="1600" b="1" dirty="0">
                <a:solidFill>
                  <a:srgbClr val="222222"/>
                </a:solidFill>
                <a:latin typeface="Open Sans"/>
                <a:ea typeface="Open Sans"/>
                <a:cs typeface="Open Sans"/>
                <a:sym typeface="Open Sans"/>
              </a:rPr>
              <a:t>We cannot fund:</a:t>
            </a:r>
          </a:p>
          <a:p>
            <a:pPr marL="285750" marR="0" lvl="0" indent="-285750" algn="l" rtl="0">
              <a:lnSpc>
                <a:spcPct val="130000"/>
              </a:lnSpc>
              <a:spcBef>
                <a:spcPts val="0"/>
              </a:spcBef>
              <a:spcAft>
                <a:spcPts val="0"/>
              </a:spcAft>
              <a:buClr>
                <a:schemeClr val="dk1"/>
              </a:buClr>
              <a:buSzPts val="1100"/>
              <a:buFont typeface="Arial" panose="020B0604020202020204" pitchFamily="34" charset="0"/>
              <a:buChar char="•"/>
            </a:pPr>
            <a:r>
              <a:rPr lang="en-US" sz="1600" dirty="0">
                <a:solidFill>
                  <a:srgbClr val="222222"/>
                </a:solidFill>
                <a:latin typeface="Open Sans"/>
                <a:ea typeface="Open Sans"/>
                <a:cs typeface="Open Sans"/>
                <a:sym typeface="Open Sans"/>
              </a:rPr>
              <a:t>MLM’s</a:t>
            </a:r>
          </a:p>
          <a:p>
            <a:pPr marL="285750" marR="0" lvl="0" indent="-285750" algn="l" rtl="0">
              <a:lnSpc>
                <a:spcPct val="130000"/>
              </a:lnSpc>
              <a:spcBef>
                <a:spcPts val="0"/>
              </a:spcBef>
              <a:spcAft>
                <a:spcPts val="0"/>
              </a:spcAft>
              <a:buClr>
                <a:schemeClr val="dk1"/>
              </a:buClr>
              <a:buSzPts val="1100"/>
              <a:buFont typeface="Arial" panose="020B0604020202020204" pitchFamily="34" charset="0"/>
              <a:buChar char="•"/>
            </a:pPr>
            <a:r>
              <a:rPr lang="en-US" sz="1600" dirty="0">
                <a:solidFill>
                  <a:srgbClr val="222222"/>
                </a:solidFill>
                <a:latin typeface="Open Sans"/>
                <a:ea typeface="Open Sans"/>
                <a:cs typeface="Open Sans"/>
                <a:sym typeface="Open Sans"/>
              </a:rPr>
              <a:t>Real estate purchases</a:t>
            </a:r>
          </a:p>
          <a:p>
            <a:pPr marL="285750" marR="0" lvl="0" indent="-285750" algn="l" rtl="0">
              <a:lnSpc>
                <a:spcPct val="130000"/>
              </a:lnSpc>
              <a:spcBef>
                <a:spcPts val="0"/>
              </a:spcBef>
              <a:spcAft>
                <a:spcPts val="0"/>
              </a:spcAft>
              <a:buClr>
                <a:schemeClr val="dk1"/>
              </a:buClr>
              <a:buSzPts val="1100"/>
              <a:buFont typeface="Arial" panose="020B0604020202020204" pitchFamily="34" charset="0"/>
              <a:buChar char="•"/>
            </a:pPr>
            <a:r>
              <a:rPr lang="en-US" sz="1600">
                <a:solidFill>
                  <a:srgbClr val="222222"/>
                </a:solidFill>
                <a:latin typeface="Open Sans"/>
                <a:ea typeface="Open Sans"/>
                <a:cs typeface="Open Sans"/>
                <a:sym typeface="Open Sans"/>
              </a:rPr>
              <a:t>Lending businesses</a:t>
            </a:r>
            <a:endParaRPr lang="en-US" sz="1600" dirty="0">
              <a:solidFill>
                <a:srgbClr val="222222"/>
              </a:solidFill>
              <a:latin typeface="Open Sans"/>
              <a:ea typeface="Open Sans"/>
              <a:cs typeface="Open Sans"/>
              <a:sym typeface="Open Sans"/>
            </a:endParaRPr>
          </a:p>
          <a:p>
            <a:pPr marL="285750" marR="0" lvl="0" indent="-285750" algn="l" rtl="0">
              <a:lnSpc>
                <a:spcPct val="130000"/>
              </a:lnSpc>
              <a:spcBef>
                <a:spcPts val="0"/>
              </a:spcBef>
              <a:spcAft>
                <a:spcPts val="0"/>
              </a:spcAft>
              <a:buClr>
                <a:schemeClr val="dk1"/>
              </a:buClr>
              <a:buSzPts val="1100"/>
              <a:buFont typeface="Arial" panose="020B0604020202020204" pitchFamily="34" charset="0"/>
              <a:buChar char="•"/>
            </a:pPr>
            <a:r>
              <a:rPr lang="en-US" sz="1600">
                <a:solidFill>
                  <a:srgbClr val="222222"/>
                </a:solidFill>
                <a:latin typeface="Open Sans"/>
                <a:ea typeface="Open Sans"/>
                <a:cs typeface="Open Sans"/>
                <a:sym typeface="Open Sans"/>
              </a:rPr>
              <a:t>Nonprofit </a:t>
            </a:r>
            <a:r>
              <a:rPr lang="en-US" sz="1600" dirty="0">
                <a:solidFill>
                  <a:srgbClr val="222222"/>
                </a:solidFill>
                <a:latin typeface="Open Sans"/>
                <a:ea typeface="Open Sans"/>
                <a:cs typeface="Open Sans"/>
                <a:sym typeface="Open Sans"/>
              </a:rPr>
              <a:t>businesses</a:t>
            </a:r>
          </a:p>
          <a:p>
            <a:pPr marL="285750" marR="0" lvl="0" indent="-285750" algn="l" rtl="0">
              <a:lnSpc>
                <a:spcPct val="130000"/>
              </a:lnSpc>
              <a:spcBef>
                <a:spcPts val="0"/>
              </a:spcBef>
              <a:spcAft>
                <a:spcPts val="0"/>
              </a:spcAft>
              <a:buClr>
                <a:schemeClr val="dk1"/>
              </a:buClr>
              <a:buSzPts val="1100"/>
              <a:buFont typeface="Arial" panose="020B0604020202020204" pitchFamily="34" charset="0"/>
              <a:buChar char="•"/>
            </a:pPr>
            <a:r>
              <a:rPr lang="en-US" sz="1600" dirty="0">
                <a:solidFill>
                  <a:srgbClr val="222222"/>
                </a:solidFill>
                <a:latin typeface="Open Sans"/>
                <a:ea typeface="Open Sans"/>
                <a:cs typeface="Open Sans"/>
                <a:sym typeface="Open Sans"/>
              </a:rPr>
              <a:t>Individuals who are in an active bankruptcy </a:t>
            </a:r>
          </a:p>
          <a:p>
            <a:pPr marL="285750" marR="0" lvl="0" indent="-285750" algn="l" rtl="0">
              <a:lnSpc>
                <a:spcPct val="130000"/>
              </a:lnSpc>
              <a:spcBef>
                <a:spcPts val="0"/>
              </a:spcBef>
              <a:spcAft>
                <a:spcPts val="0"/>
              </a:spcAft>
              <a:buClr>
                <a:schemeClr val="dk1"/>
              </a:buClr>
              <a:buSzPts val="1100"/>
              <a:buFont typeface="Arial" panose="020B0604020202020204" pitchFamily="34" charset="0"/>
              <a:buChar char="•"/>
            </a:pPr>
            <a:r>
              <a:rPr lang="en-US" sz="1600" dirty="0">
                <a:solidFill>
                  <a:srgbClr val="222222"/>
                </a:solidFill>
                <a:latin typeface="Open Sans"/>
                <a:ea typeface="Open Sans"/>
                <a:cs typeface="Open Sans"/>
                <a:sym typeface="Open Sans"/>
              </a:rPr>
              <a:t>Businesses not registered in the state of Utah</a:t>
            </a:r>
          </a:p>
        </p:txBody>
      </p:sp>
      <p:sp>
        <p:nvSpPr>
          <p:cNvPr id="2" name="TextBox 1">
            <a:extLst>
              <a:ext uri="{FF2B5EF4-FFF2-40B4-BE49-F238E27FC236}">
                <a16:creationId xmlns:a16="http://schemas.microsoft.com/office/drawing/2014/main" id="{53308E70-B8FE-AD6E-1B08-2341A5EC2E92}"/>
              </a:ext>
            </a:extLst>
          </p:cNvPr>
          <p:cNvSpPr txBox="1"/>
          <p:nvPr/>
        </p:nvSpPr>
        <p:spPr>
          <a:xfrm>
            <a:off x="7599838" y="3167325"/>
            <a:ext cx="2635622" cy="261610"/>
          </a:xfrm>
          <a:prstGeom prst="rect">
            <a:avLst/>
          </a:prstGeom>
          <a:noFill/>
        </p:spPr>
        <p:txBody>
          <a:bodyPr wrap="square" rtlCol="0">
            <a:spAutoFit/>
          </a:bodyPr>
          <a:lstStyle/>
          <a:p>
            <a:pPr algn="ctr"/>
            <a:r>
              <a:rPr lang="en-US" sz="1050" dirty="0">
                <a:latin typeface="Open Sans" panose="020B0606030504020204" pitchFamily="34" charset="0"/>
                <a:ea typeface="Open Sans" panose="020B0606030504020204" pitchFamily="34" charset="0"/>
                <a:cs typeface="Open Sans" panose="020B0606030504020204" pitchFamily="34" charset="0"/>
              </a:rPr>
              <a:t>PackYak Fulfillment </a:t>
            </a:r>
          </a:p>
        </p:txBody>
      </p:sp>
    </p:spTree>
    <p:extLst>
      <p:ext uri="{BB962C8B-B14F-4D97-AF65-F5344CB8AC3E}">
        <p14:creationId xmlns:p14="http://schemas.microsoft.com/office/powerpoint/2010/main" val="964874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7"/>
          <p:cNvSpPr/>
          <p:nvPr/>
        </p:nvSpPr>
        <p:spPr>
          <a:xfrm>
            <a:off x="2028826" y="3598099"/>
            <a:ext cx="83214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marL="0" marR="0" lvl="0" indent="0" algn="l" rtl="0">
              <a:lnSpc>
                <a:spcPct val="130000"/>
              </a:lnSpc>
              <a:spcBef>
                <a:spcPts val="0"/>
              </a:spcBef>
              <a:spcAft>
                <a:spcPts val="0"/>
              </a:spcAft>
              <a:buNone/>
            </a:pPr>
            <a:r>
              <a:rPr lang="en" sz="1400" b="1">
                <a:solidFill>
                  <a:srgbClr val="222222"/>
                </a:solidFill>
                <a:latin typeface="Open Sans"/>
                <a:ea typeface="Open Sans"/>
                <a:cs typeface="Open Sans"/>
                <a:sym typeface="Open Sans"/>
              </a:rPr>
              <a:t>The reality of the cash flow forecast.</a:t>
            </a:r>
            <a:endParaRPr/>
          </a:p>
        </p:txBody>
      </p:sp>
      <p:sp>
        <p:nvSpPr>
          <p:cNvPr id="104" name="Google Shape;104;p17"/>
          <p:cNvSpPr/>
          <p:nvPr/>
        </p:nvSpPr>
        <p:spPr>
          <a:xfrm>
            <a:off x="2028831" y="3599606"/>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sp>
        <p:nvSpPr>
          <p:cNvPr id="105" name="Google Shape;105;p17"/>
          <p:cNvSpPr/>
          <p:nvPr/>
        </p:nvSpPr>
        <p:spPr>
          <a:xfrm>
            <a:off x="2616973" y="3748552"/>
            <a:ext cx="841800" cy="841800"/>
          </a:xfrm>
          <a:prstGeom prst="ellipse">
            <a:avLst/>
          </a:prstGeom>
          <a:noFill/>
          <a:ln w="12700" cap="flat" cmpd="sng">
            <a:solidFill>
              <a:srgbClr val="2596BE">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106" name="Google Shape;106;p17"/>
          <p:cNvGrpSpPr/>
          <p:nvPr/>
        </p:nvGrpSpPr>
        <p:grpSpPr>
          <a:xfrm>
            <a:off x="2028826" y="5030649"/>
            <a:ext cx="8321400" cy="1142717"/>
            <a:chOff x="1019776" y="5135915"/>
            <a:chExt cx="8321400" cy="1142717"/>
          </a:xfrm>
        </p:grpSpPr>
        <p:sp>
          <p:nvSpPr>
            <p:cNvPr id="107" name="Google Shape;107;p17"/>
            <p:cNvSpPr/>
            <p:nvPr/>
          </p:nvSpPr>
          <p:spPr>
            <a:xfrm>
              <a:off x="1019776" y="5135915"/>
              <a:ext cx="83214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marL="0" marR="0" lvl="0" indent="0" algn="l" rtl="0">
                <a:lnSpc>
                  <a:spcPct val="130000"/>
                </a:lnSpc>
                <a:spcBef>
                  <a:spcPts val="0"/>
                </a:spcBef>
                <a:spcAft>
                  <a:spcPts val="0"/>
                </a:spcAft>
                <a:buNone/>
              </a:pPr>
              <a:r>
                <a:rPr lang="en" sz="1400" b="1">
                  <a:solidFill>
                    <a:srgbClr val="222222"/>
                  </a:solidFill>
                  <a:latin typeface="Open Sans"/>
                  <a:ea typeface="Open Sans"/>
                  <a:cs typeface="Open Sans"/>
                  <a:sym typeface="Open Sans"/>
                </a:rPr>
                <a:t>The character of the individual.</a:t>
              </a:r>
              <a:endParaRPr/>
            </a:p>
          </p:txBody>
        </p:sp>
        <p:sp>
          <p:nvSpPr>
            <p:cNvPr id="108" name="Google Shape;108;p17"/>
            <p:cNvSpPr/>
            <p:nvPr/>
          </p:nvSpPr>
          <p:spPr>
            <a:xfrm>
              <a:off x="1019781" y="5137432"/>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sp>
          <p:nvSpPr>
            <p:cNvPr id="109" name="Google Shape;109;p17"/>
            <p:cNvSpPr/>
            <p:nvPr/>
          </p:nvSpPr>
          <p:spPr>
            <a:xfrm>
              <a:off x="1607923" y="5286378"/>
              <a:ext cx="841800" cy="841800"/>
            </a:xfrm>
            <a:prstGeom prst="ellipse">
              <a:avLst/>
            </a:prstGeom>
            <a:noFill/>
            <a:ln w="12700" cap="flat" cmpd="sng">
              <a:solidFill>
                <a:srgbClr val="2596BE">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110" name="Google Shape;110;p17"/>
          <p:cNvSpPr txBox="1"/>
          <p:nvPr/>
        </p:nvSpPr>
        <p:spPr>
          <a:xfrm>
            <a:off x="2028817" y="915761"/>
            <a:ext cx="91527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What</a:t>
            </a:r>
            <a:r>
              <a:rPr lang="en" sz="3600" b="1" dirty="0">
                <a:solidFill>
                  <a:schemeClr val="dk1"/>
                </a:solidFill>
                <a:latin typeface="Montserrat"/>
                <a:ea typeface="Montserrat"/>
                <a:cs typeface="Montserrat"/>
                <a:sym typeface="Montserrat"/>
              </a:rPr>
              <a:t> is Loan Approval Based On?</a:t>
            </a:r>
            <a:endParaRPr sz="3600" b="1" dirty="0">
              <a:solidFill>
                <a:schemeClr val="dk1"/>
              </a:solidFill>
              <a:latin typeface="Montserrat"/>
              <a:ea typeface="Montserrat"/>
              <a:cs typeface="Montserrat"/>
              <a:sym typeface="Montserrat"/>
            </a:endParaRPr>
          </a:p>
        </p:txBody>
      </p:sp>
      <p:grpSp>
        <p:nvGrpSpPr>
          <p:cNvPr id="111" name="Google Shape;111;p17"/>
          <p:cNvGrpSpPr/>
          <p:nvPr/>
        </p:nvGrpSpPr>
        <p:grpSpPr>
          <a:xfrm>
            <a:off x="2028817" y="2165561"/>
            <a:ext cx="8321334" cy="1142706"/>
            <a:chOff x="1019779" y="2280966"/>
            <a:chExt cx="10161600" cy="1142706"/>
          </a:xfrm>
        </p:grpSpPr>
        <p:sp>
          <p:nvSpPr>
            <p:cNvPr id="112" name="Google Shape;112;p17"/>
            <p:cNvSpPr/>
            <p:nvPr/>
          </p:nvSpPr>
          <p:spPr>
            <a:xfrm>
              <a:off x="1019779" y="2280966"/>
              <a:ext cx="10161600" cy="1142700"/>
            </a:xfrm>
            <a:prstGeom prst="rect">
              <a:avLst/>
            </a:prstGeom>
            <a:solidFill>
              <a:srgbClr val="FEFFFF"/>
            </a:solidFill>
            <a:ln w="9525" cap="flat" cmpd="sng">
              <a:solidFill>
                <a:schemeClr val="lt2"/>
              </a:solidFill>
              <a:prstDash val="solid"/>
              <a:round/>
              <a:headEnd type="none" w="sm" len="sm"/>
              <a:tailEnd type="none" w="sm" len="sm"/>
            </a:ln>
          </p:spPr>
          <p:txBody>
            <a:bodyPr spcFirstLastPara="1" wrap="square" lIns="2052000" tIns="0" rIns="91425" bIns="45700" anchor="ctr" anchorCtr="0">
              <a:noAutofit/>
            </a:bodyPr>
            <a:lstStyle/>
            <a:p>
              <a:pPr marL="0" marR="0" lvl="0" indent="0" algn="l" rtl="0">
                <a:lnSpc>
                  <a:spcPct val="130000"/>
                </a:lnSpc>
                <a:spcBef>
                  <a:spcPts val="0"/>
                </a:spcBef>
                <a:spcAft>
                  <a:spcPts val="0"/>
                </a:spcAft>
                <a:buNone/>
              </a:pPr>
              <a:r>
                <a:rPr lang="en" sz="1400" b="1" dirty="0">
                  <a:solidFill>
                    <a:srgbClr val="222222"/>
                  </a:solidFill>
                  <a:latin typeface="Open Sans"/>
                  <a:ea typeface="Open Sans"/>
                  <a:cs typeface="Open Sans"/>
                  <a:sym typeface="Open Sans"/>
                </a:rPr>
                <a:t>The viability of the business as demonstrated in the business plan.</a:t>
              </a:r>
              <a:endParaRPr dirty="0"/>
            </a:p>
          </p:txBody>
        </p:sp>
        <p:sp>
          <p:nvSpPr>
            <p:cNvPr id="113" name="Google Shape;113;p17"/>
            <p:cNvSpPr/>
            <p:nvPr/>
          </p:nvSpPr>
          <p:spPr>
            <a:xfrm>
              <a:off x="1019781" y="2282472"/>
              <a:ext cx="68400" cy="1141200"/>
            </a:xfrm>
            <a:prstGeom prst="rect">
              <a:avLst/>
            </a:prstGeom>
            <a:solidFill>
              <a:srgbClr val="2596BE"/>
            </a:solidFill>
            <a:ln w="9525" cap="flat" cmpd="sng">
              <a:solidFill>
                <a:schemeClr val="l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114" name="Google Shape;114;p17"/>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115" name="Google Shape;115;p17"/>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116" name="Google Shape;116;p17"/>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117" name="Google Shape;117;p17"/>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6</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118" name="Google Shape;118;p17"/>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grpSp>
        <p:nvGrpSpPr>
          <p:cNvPr id="119" name="Google Shape;119;p17"/>
          <p:cNvGrpSpPr/>
          <p:nvPr/>
        </p:nvGrpSpPr>
        <p:grpSpPr>
          <a:xfrm>
            <a:off x="2840222" y="2528080"/>
            <a:ext cx="401970" cy="417622"/>
            <a:chOff x="8920163" y="5275263"/>
            <a:chExt cx="800100" cy="798512"/>
          </a:xfrm>
        </p:grpSpPr>
        <p:sp>
          <p:nvSpPr>
            <p:cNvPr id="120" name="Google Shape;120;p17"/>
            <p:cNvSpPr/>
            <p:nvPr/>
          </p:nvSpPr>
          <p:spPr>
            <a:xfrm>
              <a:off x="8920163" y="5275263"/>
              <a:ext cx="800100" cy="798512"/>
            </a:xfrm>
            <a:custGeom>
              <a:avLst/>
              <a:gdLst/>
              <a:ahLst/>
              <a:cxnLst/>
              <a:rect l="l" t="t" r="r" b="b"/>
              <a:pathLst>
                <a:path w="240" h="240" extrusionOk="0">
                  <a:moveTo>
                    <a:pt x="232" y="168"/>
                  </a:moveTo>
                  <a:cubicBezTo>
                    <a:pt x="232" y="77"/>
                    <a:pt x="232" y="77"/>
                    <a:pt x="232" y="77"/>
                  </a:cubicBezTo>
                  <a:cubicBezTo>
                    <a:pt x="237" y="71"/>
                    <a:pt x="240" y="64"/>
                    <a:pt x="240" y="56"/>
                  </a:cubicBezTo>
                  <a:cubicBezTo>
                    <a:pt x="240" y="49"/>
                    <a:pt x="240" y="49"/>
                    <a:pt x="240" y="49"/>
                  </a:cubicBezTo>
                  <a:cubicBezTo>
                    <a:pt x="240" y="48"/>
                    <a:pt x="240" y="47"/>
                    <a:pt x="240" y="47"/>
                  </a:cubicBezTo>
                  <a:cubicBezTo>
                    <a:pt x="240" y="46"/>
                    <a:pt x="240" y="46"/>
                    <a:pt x="240" y="45"/>
                  </a:cubicBezTo>
                  <a:cubicBezTo>
                    <a:pt x="239" y="46"/>
                    <a:pt x="239" y="46"/>
                    <a:pt x="239" y="46"/>
                  </a:cubicBezTo>
                  <a:cubicBezTo>
                    <a:pt x="239" y="46"/>
                    <a:pt x="239" y="46"/>
                    <a:pt x="239" y="46"/>
                  </a:cubicBezTo>
                  <a:cubicBezTo>
                    <a:pt x="240" y="45"/>
                    <a:pt x="240" y="45"/>
                    <a:pt x="240" y="45"/>
                  </a:cubicBezTo>
                  <a:cubicBezTo>
                    <a:pt x="233" y="21"/>
                    <a:pt x="213" y="4"/>
                    <a:pt x="188" y="0"/>
                  </a:cubicBezTo>
                  <a:cubicBezTo>
                    <a:pt x="188" y="0"/>
                    <a:pt x="188" y="0"/>
                    <a:pt x="188" y="0"/>
                  </a:cubicBezTo>
                  <a:cubicBezTo>
                    <a:pt x="124" y="0"/>
                    <a:pt x="124" y="0"/>
                    <a:pt x="124" y="0"/>
                  </a:cubicBezTo>
                  <a:cubicBezTo>
                    <a:pt x="124" y="0"/>
                    <a:pt x="124" y="0"/>
                    <a:pt x="124" y="0"/>
                  </a:cubicBezTo>
                  <a:cubicBezTo>
                    <a:pt x="123" y="0"/>
                    <a:pt x="123" y="0"/>
                    <a:pt x="123" y="0"/>
                  </a:cubicBezTo>
                  <a:cubicBezTo>
                    <a:pt x="117" y="0"/>
                    <a:pt x="117" y="0"/>
                    <a:pt x="117" y="0"/>
                  </a:cubicBezTo>
                  <a:cubicBezTo>
                    <a:pt x="116" y="0"/>
                    <a:pt x="116" y="0"/>
                    <a:pt x="116" y="0"/>
                  </a:cubicBezTo>
                  <a:cubicBezTo>
                    <a:pt x="116" y="0"/>
                    <a:pt x="116" y="0"/>
                    <a:pt x="116" y="0"/>
                  </a:cubicBezTo>
                  <a:cubicBezTo>
                    <a:pt x="60" y="0"/>
                    <a:pt x="60" y="0"/>
                    <a:pt x="60" y="0"/>
                  </a:cubicBezTo>
                  <a:cubicBezTo>
                    <a:pt x="32" y="0"/>
                    <a:pt x="8" y="19"/>
                    <a:pt x="1" y="45"/>
                  </a:cubicBezTo>
                  <a:cubicBezTo>
                    <a:pt x="1" y="46"/>
                    <a:pt x="1" y="46"/>
                    <a:pt x="1" y="47"/>
                  </a:cubicBezTo>
                  <a:cubicBezTo>
                    <a:pt x="0" y="47"/>
                    <a:pt x="0" y="48"/>
                    <a:pt x="0" y="49"/>
                  </a:cubicBezTo>
                  <a:cubicBezTo>
                    <a:pt x="0" y="56"/>
                    <a:pt x="0" y="56"/>
                    <a:pt x="0" y="56"/>
                  </a:cubicBezTo>
                  <a:cubicBezTo>
                    <a:pt x="0" y="64"/>
                    <a:pt x="3" y="71"/>
                    <a:pt x="8" y="77"/>
                  </a:cubicBezTo>
                  <a:cubicBezTo>
                    <a:pt x="8" y="168"/>
                    <a:pt x="8" y="168"/>
                    <a:pt x="8" y="168"/>
                  </a:cubicBezTo>
                  <a:cubicBezTo>
                    <a:pt x="0" y="212"/>
                    <a:pt x="0" y="212"/>
                    <a:pt x="0" y="212"/>
                  </a:cubicBezTo>
                  <a:cubicBezTo>
                    <a:pt x="9" y="240"/>
                    <a:pt x="9" y="240"/>
                    <a:pt x="9" y="240"/>
                  </a:cubicBezTo>
                  <a:cubicBezTo>
                    <a:pt x="85" y="240"/>
                    <a:pt x="85" y="240"/>
                    <a:pt x="85" y="240"/>
                  </a:cubicBezTo>
                  <a:cubicBezTo>
                    <a:pt x="94" y="240"/>
                    <a:pt x="94" y="240"/>
                    <a:pt x="94" y="240"/>
                  </a:cubicBezTo>
                  <a:cubicBezTo>
                    <a:pt x="147" y="240"/>
                    <a:pt x="147" y="240"/>
                    <a:pt x="147" y="240"/>
                  </a:cubicBezTo>
                  <a:cubicBezTo>
                    <a:pt x="155" y="240"/>
                    <a:pt x="155" y="240"/>
                    <a:pt x="155" y="240"/>
                  </a:cubicBezTo>
                  <a:cubicBezTo>
                    <a:pt x="231" y="240"/>
                    <a:pt x="231" y="240"/>
                    <a:pt x="231" y="240"/>
                  </a:cubicBezTo>
                  <a:cubicBezTo>
                    <a:pt x="240" y="212"/>
                    <a:pt x="240" y="212"/>
                    <a:pt x="240" y="212"/>
                  </a:cubicBezTo>
                  <a:lnTo>
                    <a:pt x="232" y="168"/>
                  </a:lnTo>
                  <a:close/>
                  <a:moveTo>
                    <a:pt x="216" y="204"/>
                  </a:moveTo>
                  <a:cubicBezTo>
                    <a:pt x="214" y="204"/>
                    <a:pt x="212" y="206"/>
                    <a:pt x="212" y="208"/>
                  </a:cubicBezTo>
                  <a:cubicBezTo>
                    <a:pt x="196" y="208"/>
                    <a:pt x="196" y="208"/>
                    <a:pt x="196" y="208"/>
                  </a:cubicBezTo>
                  <a:cubicBezTo>
                    <a:pt x="196" y="206"/>
                    <a:pt x="194" y="204"/>
                    <a:pt x="192" y="204"/>
                  </a:cubicBezTo>
                  <a:cubicBezTo>
                    <a:pt x="190" y="204"/>
                    <a:pt x="188" y="206"/>
                    <a:pt x="188" y="208"/>
                  </a:cubicBezTo>
                  <a:cubicBezTo>
                    <a:pt x="172" y="208"/>
                    <a:pt x="172" y="208"/>
                    <a:pt x="172" y="208"/>
                  </a:cubicBezTo>
                  <a:cubicBezTo>
                    <a:pt x="172" y="206"/>
                    <a:pt x="170" y="204"/>
                    <a:pt x="168" y="204"/>
                  </a:cubicBezTo>
                  <a:cubicBezTo>
                    <a:pt x="166" y="204"/>
                    <a:pt x="164" y="206"/>
                    <a:pt x="164" y="208"/>
                  </a:cubicBezTo>
                  <a:cubicBezTo>
                    <a:pt x="163" y="208"/>
                    <a:pt x="163" y="208"/>
                    <a:pt x="163" y="208"/>
                  </a:cubicBezTo>
                  <a:cubicBezTo>
                    <a:pt x="158" y="176"/>
                    <a:pt x="158" y="176"/>
                    <a:pt x="158" y="176"/>
                  </a:cubicBezTo>
                  <a:cubicBezTo>
                    <a:pt x="159" y="175"/>
                    <a:pt x="160" y="174"/>
                    <a:pt x="160" y="172"/>
                  </a:cubicBezTo>
                  <a:cubicBezTo>
                    <a:pt x="176" y="172"/>
                    <a:pt x="176" y="172"/>
                    <a:pt x="176" y="172"/>
                  </a:cubicBezTo>
                  <a:cubicBezTo>
                    <a:pt x="176" y="174"/>
                    <a:pt x="178" y="176"/>
                    <a:pt x="180" y="176"/>
                  </a:cubicBezTo>
                  <a:cubicBezTo>
                    <a:pt x="182" y="176"/>
                    <a:pt x="184" y="174"/>
                    <a:pt x="184" y="172"/>
                  </a:cubicBezTo>
                  <a:cubicBezTo>
                    <a:pt x="200" y="172"/>
                    <a:pt x="200" y="172"/>
                    <a:pt x="200" y="172"/>
                  </a:cubicBezTo>
                  <a:cubicBezTo>
                    <a:pt x="200" y="174"/>
                    <a:pt x="202" y="176"/>
                    <a:pt x="204" y="176"/>
                  </a:cubicBezTo>
                  <a:cubicBezTo>
                    <a:pt x="206" y="176"/>
                    <a:pt x="208" y="174"/>
                    <a:pt x="208" y="172"/>
                  </a:cubicBezTo>
                  <a:cubicBezTo>
                    <a:pt x="224" y="172"/>
                    <a:pt x="224" y="172"/>
                    <a:pt x="224" y="172"/>
                  </a:cubicBezTo>
                  <a:cubicBezTo>
                    <a:pt x="224" y="173"/>
                    <a:pt x="225" y="174"/>
                    <a:pt x="225" y="175"/>
                  </a:cubicBezTo>
                  <a:cubicBezTo>
                    <a:pt x="228" y="192"/>
                    <a:pt x="228" y="192"/>
                    <a:pt x="228" y="192"/>
                  </a:cubicBezTo>
                  <a:cubicBezTo>
                    <a:pt x="228" y="192"/>
                    <a:pt x="228" y="192"/>
                    <a:pt x="228" y="192"/>
                  </a:cubicBezTo>
                  <a:cubicBezTo>
                    <a:pt x="226" y="192"/>
                    <a:pt x="224" y="194"/>
                    <a:pt x="224" y="196"/>
                  </a:cubicBezTo>
                  <a:cubicBezTo>
                    <a:pt x="224" y="198"/>
                    <a:pt x="226" y="200"/>
                    <a:pt x="228" y="200"/>
                  </a:cubicBezTo>
                  <a:cubicBezTo>
                    <a:pt x="229" y="200"/>
                    <a:pt x="229" y="200"/>
                    <a:pt x="230" y="199"/>
                  </a:cubicBezTo>
                  <a:cubicBezTo>
                    <a:pt x="231" y="208"/>
                    <a:pt x="231" y="208"/>
                    <a:pt x="231" y="208"/>
                  </a:cubicBezTo>
                  <a:cubicBezTo>
                    <a:pt x="220" y="208"/>
                    <a:pt x="220" y="208"/>
                    <a:pt x="220" y="208"/>
                  </a:cubicBezTo>
                  <a:cubicBezTo>
                    <a:pt x="220" y="206"/>
                    <a:pt x="218" y="204"/>
                    <a:pt x="216" y="204"/>
                  </a:cubicBezTo>
                  <a:close/>
                  <a:moveTo>
                    <a:pt x="144" y="204"/>
                  </a:moveTo>
                  <a:cubicBezTo>
                    <a:pt x="142" y="204"/>
                    <a:pt x="140" y="206"/>
                    <a:pt x="140" y="208"/>
                  </a:cubicBezTo>
                  <a:cubicBezTo>
                    <a:pt x="124" y="208"/>
                    <a:pt x="124" y="208"/>
                    <a:pt x="124" y="208"/>
                  </a:cubicBezTo>
                  <a:cubicBezTo>
                    <a:pt x="124" y="206"/>
                    <a:pt x="122" y="204"/>
                    <a:pt x="120" y="204"/>
                  </a:cubicBezTo>
                  <a:cubicBezTo>
                    <a:pt x="118" y="204"/>
                    <a:pt x="116" y="206"/>
                    <a:pt x="116" y="208"/>
                  </a:cubicBezTo>
                  <a:cubicBezTo>
                    <a:pt x="100" y="208"/>
                    <a:pt x="100" y="208"/>
                    <a:pt x="100" y="208"/>
                  </a:cubicBezTo>
                  <a:cubicBezTo>
                    <a:pt x="100" y="206"/>
                    <a:pt x="98" y="204"/>
                    <a:pt x="96" y="204"/>
                  </a:cubicBezTo>
                  <a:cubicBezTo>
                    <a:pt x="94" y="204"/>
                    <a:pt x="92" y="206"/>
                    <a:pt x="92" y="208"/>
                  </a:cubicBezTo>
                  <a:cubicBezTo>
                    <a:pt x="85" y="208"/>
                    <a:pt x="85" y="208"/>
                    <a:pt x="85" y="208"/>
                  </a:cubicBezTo>
                  <a:cubicBezTo>
                    <a:pt x="87" y="199"/>
                    <a:pt x="87" y="199"/>
                    <a:pt x="87" y="199"/>
                  </a:cubicBezTo>
                  <a:cubicBezTo>
                    <a:pt x="87" y="198"/>
                    <a:pt x="88" y="197"/>
                    <a:pt x="88" y="196"/>
                  </a:cubicBezTo>
                  <a:cubicBezTo>
                    <a:pt x="88" y="195"/>
                    <a:pt x="88" y="194"/>
                    <a:pt x="87" y="194"/>
                  </a:cubicBezTo>
                  <a:cubicBezTo>
                    <a:pt x="91" y="172"/>
                    <a:pt x="91" y="172"/>
                    <a:pt x="91" y="172"/>
                  </a:cubicBezTo>
                  <a:cubicBezTo>
                    <a:pt x="104" y="172"/>
                    <a:pt x="104" y="172"/>
                    <a:pt x="104" y="172"/>
                  </a:cubicBezTo>
                  <a:cubicBezTo>
                    <a:pt x="104" y="174"/>
                    <a:pt x="106" y="176"/>
                    <a:pt x="108" y="176"/>
                  </a:cubicBezTo>
                  <a:cubicBezTo>
                    <a:pt x="110" y="176"/>
                    <a:pt x="112" y="174"/>
                    <a:pt x="112" y="172"/>
                  </a:cubicBezTo>
                  <a:cubicBezTo>
                    <a:pt x="128" y="172"/>
                    <a:pt x="128" y="172"/>
                    <a:pt x="128" y="172"/>
                  </a:cubicBezTo>
                  <a:cubicBezTo>
                    <a:pt x="128" y="174"/>
                    <a:pt x="130" y="176"/>
                    <a:pt x="132" y="176"/>
                  </a:cubicBezTo>
                  <a:cubicBezTo>
                    <a:pt x="134" y="176"/>
                    <a:pt x="136" y="174"/>
                    <a:pt x="136" y="172"/>
                  </a:cubicBezTo>
                  <a:cubicBezTo>
                    <a:pt x="149" y="172"/>
                    <a:pt x="149" y="172"/>
                    <a:pt x="149" y="172"/>
                  </a:cubicBezTo>
                  <a:cubicBezTo>
                    <a:pt x="153" y="194"/>
                    <a:pt x="153" y="194"/>
                    <a:pt x="153" y="194"/>
                  </a:cubicBezTo>
                  <a:cubicBezTo>
                    <a:pt x="152" y="194"/>
                    <a:pt x="152" y="195"/>
                    <a:pt x="152" y="196"/>
                  </a:cubicBezTo>
                  <a:cubicBezTo>
                    <a:pt x="152" y="197"/>
                    <a:pt x="153" y="198"/>
                    <a:pt x="154" y="199"/>
                  </a:cubicBezTo>
                  <a:cubicBezTo>
                    <a:pt x="155" y="208"/>
                    <a:pt x="155" y="208"/>
                    <a:pt x="155" y="208"/>
                  </a:cubicBezTo>
                  <a:cubicBezTo>
                    <a:pt x="148" y="208"/>
                    <a:pt x="148" y="208"/>
                    <a:pt x="148" y="208"/>
                  </a:cubicBezTo>
                  <a:cubicBezTo>
                    <a:pt x="148" y="206"/>
                    <a:pt x="146" y="204"/>
                    <a:pt x="144" y="204"/>
                  </a:cubicBezTo>
                  <a:close/>
                  <a:moveTo>
                    <a:pt x="72" y="204"/>
                  </a:moveTo>
                  <a:cubicBezTo>
                    <a:pt x="70" y="204"/>
                    <a:pt x="68" y="206"/>
                    <a:pt x="68" y="208"/>
                  </a:cubicBezTo>
                  <a:cubicBezTo>
                    <a:pt x="52" y="208"/>
                    <a:pt x="52" y="208"/>
                    <a:pt x="52" y="208"/>
                  </a:cubicBezTo>
                  <a:cubicBezTo>
                    <a:pt x="52" y="206"/>
                    <a:pt x="50" y="204"/>
                    <a:pt x="48" y="204"/>
                  </a:cubicBezTo>
                  <a:cubicBezTo>
                    <a:pt x="46" y="204"/>
                    <a:pt x="44" y="206"/>
                    <a:pt x="44" y="208"/>
                  </a:cubicBezTo>
                  <a:cubicBezTo>
                    <a:pt x="28" y="208"/>
                    <a:pt x="28" y="208"/>
                    <a:pt x="28" y="208"/>
                  </a:cubicBezTo>
                  <a:cubicBezTo>
                    <a:pt x="28" y="206"/>
                    <a:pt x="26" y="204"/>
                    <a:pt x="24" y="204"/>
                  </a:cubicBezTo>
                  <a:cubicBezTo>
                    <a:pt x="22" y="204"/>
                    <a:pt x="20" y="206"/>
                    <a:pt x="20" y="208"/>
                  </a:cubicBezTo>
                  <a:cubicBezTo>
                    <a:pt x="9" y="208"/>
                    <a:pt x="9" y="208"/>
                    <a:pt x="9" y="208"/>
                  </a:cubicBezTo>
                  <a:cubicBezTo>
                    <a:pt x="10" y="199"/>
                    <a:pt x="10" y="199"/>
                    <a:pt x="10" y="199"/>
                  </a:cubicBezTo>
                  <a:cubicBezTo>
                    <a:pt x="11" y="200"/>
                    <a:pt x="12" y="200"/>
                    <a:pt x="12" y="200"/>
                  </a:cubicBezTo>
                  <a:cubicBezTo>
                    <a:pt x="14" y="200"/>
                    <a:pt x="16" y="198"/>
                    <a:pt x="16" y="196"/>
                  </a:cubicBezTo>
                  <a:cubicBezTo>
                    <a:pt x="16" y="194"/>
                    <a:pt x="14" y="192"/>
                    <a:pt x="12" y="192"/>
                  </a:cubicBezTo>
                  <a:cubicBezTo>
                    <a:pt x="12" y="192"/>
                    <a:pt x="12" y="192"/>
                    <a:pt x="12" y="192"/>
                  </a:cubicBezTo>
                  <a:cubicBezTo>
                    <a:pt x="15" y="175"/>
                    <a:pt x="15" y="175"/>
                    <a:pt x="15" y="175"/>
                  </a:cubicBezTo>
                  <a:cubicBezTo>
                    <a:pt x="16" y="174"/>
                    <a:pt x="16" y="173"/>
                    <a:pt x="16" y="172"/>
                  </a:cubicBezTo>
                  <a:cubicBezTo>
                    <a:pt x="32" y="172"/>
                    <a:pt x="32" y="172"/>
                    <a:pt x="32" y="172"/>
                  </a:cubicBezTo>
                  <a:cubicBezTo>
                    <a:pt x="32" y="174"/>
                    <a:pt x="34" y="176"/>
                    <a:pt x="36" y="176"/>
                  </a:cubicBezTo>
                  <a:cubicBezTo>
                    <a:pt x="38" y="176"/>
                    <a:pt x="40" y="174"/>
                    <a:pt x="40" y="172"/>
                  </a:cubicBezTo>
                  <a:cubicBezTo>
                    <a:pt x="56" y="172"/>
                    <a:pt x="56" y="172"/>
                    <a:pt x="56" y="172"/>
                  </a:cubicBezTo>
                  <a:cubicBezTo>
                    <a:pt x="56" y="174"/>
                    <a:pt x="58" y="176"/>
                    <a:pt x="60" y="176"/>
                  </a:cubicBezTo>
                  <a:cubicBezTo>
                    <a:pt x="62" y="176"/>
                    <a:pt x="64" y="174"/>
                    <a:pt x="64" y="172"/>
                  </a:cubicBezTo>
                  <a:cubicBezTo>
                    <a:pt x="80" y="172"/>
                    <a:pt x="80" y="172"/>
                    <a:pt x="80" y="172"/>
                  </a:cubicBezTo>
                  <a:cubicBezTo>
                    <a:pt x="80" y="174"/>
                    <a:pt x="81" y="175"/>
                    <a:pt x="83" y="176"/>
                  </a:cubicBezTo>
                  <a:cubicBezTo>
                    <a:pt x="77" y="208"/>
                    <a:pt x="77" y="208"/>
                    <a:pt x="77" y="208"/>
                  </a:cubicBezTo>
                  <a:cubicBezTo>
                    <a:pt x="76" y="208"/>
                    <a:pt x="76" y="208"/>
                    <a:pt x="76" y="208"/>
                  </a:cubicBezTo>
                  <a:cubicBezTo>
                    <a:pt x="76" y="206"/>
                    <a:pt x="74" y="204"/>
                    <a:pt x="72" y="204"/>
                  </a:cubicBezTo>
                  <a:close/>
                  <a:moveTo>
                    <a:pt x="8" y="52"/>
                  </a:moveTo>
                  <a:cubicBezTo>
                    <a:pt x="59" y="52"/>
                    <a:pt x="59" y="52"/>
                    <a:pt x="59" y="52"/>
                  </a:cubicBezTo>
                  <a:cubicBezTo>
                    <a:pt x="60" y="52"/>
                    <a:pt x="60" y="52"/>
                    <a:pt x="60" y="52"/>
                  </a:cubicBezTo>
                  <a:cubicBezTo>
                    <a:pt x="60" y="56"/>
                    <a:pt x="60" y="56"/>
                    <a:pt x="60" y="56"/>
                  </a:cubicBezTo>
                  <a:cubicBezTo>
                    <a:pt x="60" y="69"/>
                    <a:pt x="49" y="80"/>
                    <a:pt x="36" y="80"/>
                  </a:cubicBezTo>
                  <a:cubicBezTo>
                    <a:pt x="32" y="80"/>
                    <a:pt x="32" y="80"/>
                    <a:pt x="32" y="80"/>
                  </a:cubicBezTo>
                  <a:cubicBezTo>
                    <a:pt x="31" y="80"/>
                    <a:pt x="31" y="80"/>
                    <a:pt x="30" y="80"/>
                  </a:cubicBezTo>
                  <a:cubicBezTo>
                    <a:pt x="29" y="80"/>
                    <a:pt x="29" y="80"/>
                    <a:pt x="29" y="80"/>
                  </a:cubicBezTo>
                  <a:cubicBezTo>
                    <a:pt x="26" y="79"/>
                    <a:pt x="24" y="78"/>
                    <a:pt x="22" y="77"/>
                  </a:cubicBezTo>
                  <a:cubicBezTo>
                    <a:pt x="21" y="77"/>
                    <a:pt x="21" y="77"/>
                    <a:pt x="21" y="77"/>
                  </a:cubicBezTo>
                  <a:cubicBezTo>
                    <a:pt x="20" y="77"/>
                    <a:pt x="19" y="76"/>
                    <a:pt x="18" y="75"/>
                  </a:cubicBezTo>
                  <a:cubicBezTo>
                    <a:pt x="18" y="75"/>
                    <a:pt x="18" y="75"/>
                    <a:pt x="18" y="75"/>
                  </a:cubicBezTo>
                  <a:cubicBezTo>
                    <a:pt x="17" y="74"/>
                    <a:pt x="16" y="74"/>
                    <a:pt x="15" y="73"/>
                  </a:cubicBezTo>
                  <a:cubicBezTo>
                    <a:pt x="11" y="68"/>
                    <a:pt x="8" y="62"/>
                    <a:pt x="8" y="56"/>
                  </a:cubicBezTo>
                  <a:lnTo>
                    <a:pt x="8" y="52"/>
                  </a:lnTo>
                  <a:close/>
                  <a:moveTo>
                    <a:pt x="224" y="84"/>
                  </a:moveTo>
                  <a:cubicBezTo>
                    <a:pt x="224" y="84"/>
                    <a:pt x="224" y="84"/>
                    <a:pt x="224" y="84"/>
                  </a:cubicBezTo>
                  <a:cubicBezTo>
                    <a:pt x="224" y="164"/>
                    <a:pt x="224" y="164"/>
                    <a:pt x="224" y="164"/>
                  </a:cubicBezTo>
                  <a:cubicBezTo>
                    <a:pt x="216" y="164"/>
                    <a:pt x="216" y="164"/>
                    <a:pt x="216" y="164"/>
                  </a:cubicBezTo>
                  <a:cubicBezTo>
                    <a:pt x="216" y="87"/>
                    <a:pt x="216" y="87"/>
                    <a:pt x="216" y="87"/>
                  </a:cubicBezTo>
                  <a:cubicBezTo>
                    <a:pt x="216" y="87"/>
                    <a:pt x="216" y="87"/>
                    <a:pt x="216" y="87"/>
                  </a:cubicBezTo>
                  <a:cubicBezTo>
                    <a:pt x="219" y="86"/>
                    <a:pt x="222" y="85"/>
                    <a:pt x="224" y="84"/>
                  </a:cubicBezTo>
                  <a:close/>
                  <a:moveTo>
                    <a:pt x="208" y="164"/>
                  </a:moveTo>
                  <a:cubicBezTo>
                    <a:pt x="198" y="164"/>
                    <a:pt x="198" y="164"/>
                    <a:pt x="198" y="164"/>
                  </a:cubicBezTo>
                  <a:cubicBezTo>
                    <a:pt x="199" y="162"/>
                    <a:pt x="200" y="159"/>
                    <a:pt x="200" y="156"/>
                  </a:cubicBezTo>
                  <a:cubicBezTo>
                    <a:pt x="200" y="148"/>
                    <a:pt x="194" y="141"/>
                    <a:pt x="186" y="140"/>
                  </a:cubicBezTo>
                  <a:cubicBezTo>
                    <a:pt x="187" y="138"/>
                    <a:pt x="188" y="135"/>
                    <a:pt x="188" y="132"/>
                  </a:cubicBezTo>
                  <a:cubicBezTo>
                    <a:pt x="188" y="123"/>
                    <a:pt x="181" y="116"/>
                    <a:pt x="172" y="116"/>
                  </a:cubicBezTo>
                  <a:cubicBezTo>
                    <a:pt x="163" y="116"/>
                    <a:pt x="156" y="123"/>
                    <a:pt x="156" y="132"/>
                  </a:cubicBezTo>
                  <a:cubicBezTo>
                    <a:pt x="156" y="135"/>
                    <a:pt x="157" y="138"/>
                    <a:pt x="158" y="140"/>
                  </a:cubicBezTo>
                  <a:cubicBezTo>
                    <a:pt x="150" y="141"/>
                    <a:pt x="144" y="148"/>
                    <a:pt x="144" y="156"/>
                  </a:cubicBezTo>
                  <a:cubicBezTo>
                    <a:pt x="144" y="159"/>
                    <a:pt x="145" y="162"/>
                    <a:pt x="146" y="164"/>
                  </a:cubicBezTo>
                  <a:cubicBezTo>
                    <a:pt x="93" y="164"/>
                    <a:pt x="93" y="164"/>
                    <a:pt x="93" y="164"/>
                  </a:cubicBezTo>
                  <a:cubicBezTo>
                    <a:pt x="85" y="164"/>
                    <a:pt x="85" y="164"/>
                    <a:pt x="85" y="164"/>
                  </a:cubicBezTo>
                  <a:cubicBezTo>
                    <a:pt x="84" y="164"/>
                    <a:pt x="84" y="164"/>
                    <a:pt x="84" y="164"/>
                  </a:cubicBezTo>
                  <a:cubicBezTo>
                    <a:pt x="84" y="160"/>
                    <a:pt x="84" y="160"/>
                    <a:pt x="84" y="160"/>
                  </a:cubicBezTo>
                  <a:cubicBezTo>
                    <a:pt x="100" y="160"/>
                    <a:pt x="100" y="160"/>
                    <a:pt x="100" y="160"/>
                  </a:cubicBezTo>
                  <a:cubicBezTo>
                    <a:pt x="102" y="160"/>
                    <a:pt x="104" y="158"/>
                    <a:pt x="104" y="156"/>
                  </a:cubicBezTo>
                  <a:cubicBezTo>
                    <a:pt x="104" y="154"/>
                    <a:pt x="102" y="152"/>
                    <a:pt x="100" y="152"/>
                  </a:cubicBezTo>
                  <a:cubicBezTo>
                    <a:pt x="84" y="152"/>
                    <a:pt x="84" y="152"/>
                    <a:pt x="84" y="152"/>
                  </a:cubicBezTo>
                  <a:cubicBezTo>
                    <a:pt x="82" y="152"/>
                    <a:pt x="82" y="152"/>
                    <a:pt x="82" y="152"/>
                  </a:cubicBezTo>
                  <a:cubicBezTo>
                    <a:pt x="110" y="124"/>
                    <a:pt x="110" y="124"/>
                    <a:pt x="110" y="124"/>
                  </a:cubicBezTo>
                  <a:cubicBezTo>
                    <a:pt x="102" y="116"/>
                    <a:pt x="102" y="116"/>
                    <a:pt x="102" y="116"/>
                  </a:cubicBezTo>
                  <a:cubicBezTo>
                    <a:pt x="94" y="108"/>
                    <a:pt x="84" y="104"/>
                    <a:pt x="72" y="104"/>
                  </a:cubicBezTo>
                  <a:cubicBezTo>
                    <a:pt x="61" y="104"/>
                    <a:pt x="50" y="108"/>
                    <a:pt x="42" y="116"/>
                  </a:cubicBezTo>
                  <a:cubicBezTo>
                    <a:pt x="34" y="124"/>
                    <a:pt x="34" y="124"/>
                    <a:pt x="34" y="124"/>
                  </a:cubicBezTo>
                  <a:cubicBezTo>
                    <a:pt x="62" y="152"/>
                    <a:pt x="62" y="152"/>
                    <a:pt x="62" y="152"/>
                  </a:cubicBezTo>
                  <a:cubicBezTo>
                    <a:pt x="60" y="152"/>
                    <a:pt x="60" y="152"/>
                    <a:pt x="60" y="152"/>
                  </a:cubicBezTo>
                  <a:cubicBezTo>
                    <a:pt x="44" y="152"/>
                    <a:pt x="44" y="152"/>
                    <a:pt x="44" y="152"/>
                  </a:cubicBezTo>
                  <a:cubicBezTo>
                    <a:pt x="42" y="152"/>
                    <a:pt x="40" y="154"/>
                    <a:pt x="40" y="156"/>
                  </a:cubicBezTo>
                  <a:cubicBezTo>
                    <a:pt x="40" y="158"/>
                    <a:pt x="42" y="160"/>
                    <a:pt x="44" y="160"/>
                  </a:cubicBezTo>
                  <a:cubicBezTo>
                    <a:pt x="60" y="160"/>
                    <a:pt x="60" y="160"/>
                    <a:pt x="60" y="160"/>
                  </a:cubicBezTo>
                  <a:cubicBezTo>
                    <a:pt x="60" y="164"/>
                    <a:pt x="60" y="164"/>
                    <a:pt x="60" y="164"/>
                  </a:cubicBezTo>
                  <a:cubicBezTo>
                    <a:pt x="32" y="164"/>
                    <a:pt x="32" y="164"/>
                    <a:pt x="32" y="164"/>
                  </a:cubicBezTo>
                  <a:cubicBezTo>
                    <a:pt x="32" y="88"/>
                    <a:pt x="32" y="88"/>
                    <a:pt x="32" y="88"/>
                  </a:cubicBezTo>
                  <a:cubicBezTo>
                    <a:pt x="36" y="88"/>
                    <a:pt x="36" y="88"/>
                    <a:pt x="36" y="88"/>
                  </a:cubicBezTo>
                  <a:cubicBezTo>
                    <a:pt x="48" y="88"/>
                    <a:pt x="59" y="81"/>
                    <a:pt x="64" y="71"/>
                  </a:cubicBezTo>
                  <a:cubicBezTo>
                    <a:pt x="70" y="81"/>
                    <a:pt x="80" y="88"/>
                    <a:pt x="92" y="88"/>
                  </a:cubicBezTo>
                  <a:cubicBezTo>
                    <a:pt x="104" y="88"/>
                    <a:pt x="115" y="81"/>
                    <a:pt x="120" y="71"/>
                  </a:cubicBezTo>
                  <a:cubicBezTo>
                    <a:pt x="126" y="81"/>
                    <a:pt x="136" y="88"/>
                    <a:pt x="148" y="88"/>
                  </a:cubicBezTo>
                  <a:cubicBezTo>
                    <a:pt x="160" y="88"/>
                    <a:pt x="171" y="81"/>
                    <a:pt x="176" y="71"/>
                  </a:cubicBezTo>
                  <a:cubicBezTo>
                    <a:pt x="182" y="81"/>
                    <a:pt x="192" y="88"/>
                    <a:pt x="204" y="88"/>
                  </a:cubicBezTo>
                  <a:cubicBezTo>
                    <a:pt x="208" y="88"/>
                    <a:pt x="208" y="88"/>
                    <a:pt x="208" y="88"/>
                  </a:cubicBezTo>
                  <a:lnTo>
                    <a:pt x="208" y="164"/>
                  </a:lnTo>
                  <a:close/>
                  <a:moveTo>
                    <a:pt x="152" y="156"/>
                  </a:moveTo>
                  <a:cubicBezTo>
                    <a:pt x="152" y="151"/>
                    <a:pt x="156" y="148"/>
                    <a:pt x="160" y="148"/>
                  </a:cubicBezTo>
                  <a:cubicBezTo>
                    <a:pt x="165" y="148"/>
                    <a:pt x="168" y="151"/>
                    <a:pt x="168" y="156"/>
                  </a:cubicBezTo>
                  <a:cubicBezTo>
                    <a:pt x="168" y="160"/>
                    <a:pt x="165" y="164"/>
                    <a:pt x="160" y="164"/>
                  </a:cubicBezTo>
                  <a:cubicBezTo>
                    <a:pt x="156" y="164"/>
                    <a:pt x="152" y="160"/>
                    <a:pt x="152" y="156"/>
                  </a:cubicBezTo>
                  <a:close/>
                  <a:moveTo>
                    <a:pt x="172" y="140"/>
                  </a:moveTo>
                  <a:cubicBezTo>
                    <a:pt x="168" y="140"/>
                    <a:pt x="164" y="136"/>
                    <a:pt x="164" y="132"/>
                  </a:cubicBezTo>
                  <a:cubicBezTo>
                    <a:pt x="164" y="127"/>
                    <a:pt x="168" y="124"/>
                    <a:pt x="172" y="124"/>
                  </a:cubicBezTo>
                  <a:cubicBezTo>
                    <a:pt x="177" y="124"/>
                    <a:pt x="180" y="127"/>
                    <a:pt x="180" y="132"/>
                  </a:cubicBezTo>
                  <a:cubicBezTo>
                    <a:pt x="180" y="136"/>
                    <a:pt x="177" y="140"/>
                    <a:pt x="172" y="140"/>
                  </a:cubicBezTo>
                  <a:close/>
                  <a:moveTo>
                    <a:pt x="176" y="156"/>
                  </a:moveTo>
                  <a:cubicBezTo>
                    <a:pt x="176" y="151"/>
                    <a:pt x="180" y="148"/>
                    <a:pt x="184" y="148"/>
                  </a:cubicBezTo>
                  <a:cubicBezTo>
                    <a:pt x="189" y="148"/>
                    <a:pt x="192" y="151"/>
                    <a:pt x="192" y="156"/>
                  </a:cubicBezTo>
                  <a:cubicBezTo>
                    <a:pt x="192" y="160"/>
                    <a:pt x="189" y="164"/>
                    <a:pt x="184" y="164"/>
                  </a:cubicBezTo>
                  <a:cubicBezTo>
                    <a:pt x="180" y="164"/>
                    <a:pt x="176" y="160"/>
                    <a:pt x="176" y="156"/>
                  </a:cubicBezTo>
                  <a:close/>
                  <a:moveTo>
                    <a:pt x="68" y="160"/>
                  </a:moveTo>
                  <a:cubicBezTo>
                    <a:pt x="70" y="160"/>
                    <a:pt x="70" y="160"/>
                    <a:pt x="70" y="160"/>
                  </a:cubicBezTo>
                  <a:cubicBezTo>
                    <a:pt x="72" y="161"/>
                    <a:pt x="72" y="161"/>
                    <a:pt x="72" y="161"/>
                  </a:cubicBezTo>
                  <a:cubicBezTo>
                    <a:pt x="74" y="160"/>
                    <a:pt x="74" y="160"/>
                    <a:pt x="74" y="160"/>
                  </a:cubicBezTo>
                  <a:cubicBezTo>
                    <a:pt x="76" y="160"/>
                    <a:pt x="76" y="160"/>
                    <a:pt x="76" y="160"/>
                  </a:cubicBezTo>
                  <a:cubicBezTo>
                    <a:pt x="76" y="164"/>
                    <a:pt x="76" y="164"/>
                    <a:pt x="76" y="164"/>
                  </a:cubicBezTo>
                  <a:cubicBezTo>
                    <a:pt x="68" y="164"/>
                    <a:pt x="68" y="164"/>
                    <a:pt x="68" y="164"/>
                  </a:cubicBezTo>
                  <a:lnTo>
                    <a:pt x="68" y="160"/>
                  </a:lnTo>
                  <a:close/>
                  <a:moveTo>
                    <a:pt x="72" y="120"/>
                  </a:moveTo>
                  <a:cubicBezTo>
                    <a:pt x="70" y="120"/>
                    <a:pt x="68" y="122"/>
                    <a:pt x="68" y="124"/>
                  </a:cubicBezTo>
                  <a:cubicBezTo>
                    <a:pt x="68" y="146"/>
                    <a:pt x="68" y="146"/>
                    <a:pt x="68" y="146"/>
                  </a:cubicBezTo>
                  <a:cubicBezTo>
                    <a:pt x="46" y="124"/>
                    <a:pt x="46" y="124"/>
                    <a:pt x="46" y="124"/>
                  </a:cubicBezTo>
                  <a:cubicBezTo>
                    <a:pt x="47" y="122"/>
                    <a:pt x="47" y="122"/>
                    <a:pt x="47" y="122"/>
                  </a:cubicBezTo>
                  <a:cubicBezTo>
                    <a:pt x="54" y="116"/>
                    <a:pt x="63" y="112"/>
                    <a:pt x="72" y="112"/>
                  </a:cubicBezTo>
                  <a:cubicBezTo>
                    <a:pt x="81" y="112"/>
                    <a:pt x="90" y="116"/>
                    <a:pt x="97" y="122"/>
                  </a:cubicBezTo>
                  <a:cubicBezTo>
                    <a:pt x="98" y="124"/>
                    <a:pt x="98" y="124"/>
                    <a:pt x="98" y="124"/>
                  </a:cubicBezTo>
                  <a:cubicBezTo>
                    <a:pt x="76" y="146"/>
                    <a:pt x="76" y="146"/>
                    <a:pt x="76" y="146"/>
                  </a:cubicBezTo>
                  <a:cubicBezTo>
                    <a:pt x="76" y="124"/>
                    <a:pt x="76" y="124"/>
                    <a:pt x="76" y="124"/>
                  </a:cubicBezTo>
                  <a:cubicBezTo>
                    <a:pt x="76" y="122"/>
                    <a:pt x="74" y="120"/>
                    <a:pt x="72" y="120"/>
                  </a:cubicBezTo>
                  <a:close/>
                  <a:moveTo>
                    <a:pt x="172" y="56"/>
                  </a:moveTo>
                  <a:cubicBezTo>
                    <a:pt x="172" y="69"/>
                    <a:pt x="161" y="80"/>
                    <a:pt x="148" y="80"/>
                  </a:cubicBezTo>
                  <a:cubicBezTo>
                    <a:pt x="135" y="80"/>
                    <a:pt x="124" y="69"/>
                    <a:pt x="124" y="56"/>
                  </a:cubicBezTo>
                  <a:cubicBezTo>
                    <a:pt x="124" y="52"/>
                    <a:pt x="124" y="52"/>
                    <a:pt x="124" y="52"/>
                  </a:cubicBezTo>
                  <a:cubicBezTo>
                    <a:pt x="172" y="52"/>
                    <a:pt x="172" y="52"/>
                    <a:pt x="172" y="52"/>
                  </a:cubicBezTo>
                  <a:lnTo>
                    <a:pt x="172" y="56"/>
                  </a:lnTo>
                  <a:close/>
                  <a:moveTo>
                    <a:pt x="124" y="44"/>
                  </a:moveTo>
                  <a:cubicBezTo>
                    <a:pt x="124" y="8"/>
                    <a:pt x="124" y="8"/>
                    <a:pt x="124" y="8"/>
                  </a:cubicBezTo>
                  <a:cubicBezTo>
                    <a:pt x="146" y="8"/>
                    <a:pt x="165" y="23"/>
                    <a:pt x="171" y="44"/>
                  </a:cubicBezTo>
                  <a:lnTo>
                    <a:pt x="124" y="44"/>
                  </a:lnTo>
                  <a:close/>
                  <a:moveTo>
                    <a:pt x="116" y="44"/>
                  </a:moveTo>
                  <a:cubicBezTo>
                    <a:pt x="69" y="44"/>
                    <a:pt x="69" y="44"/>
                    <a:pt x="69" y="44"/>
                  </a:cubicBezTo>
                  <a:cubicBezTo>
                    <a:pt x="75" y="23"/>
                    <a:pt x="94" y="8"/>
                    <a:pt x="116" y="8"/>
                  </a:cubicBezTo>
                  <a:lnTo>
                    <a:pt x="116" y="44"/>
                  </a:lnTo>
                  <a:close/>
                  <a:moveTo>
                    <a:pt x="116" y="52"/>
                  </a:moveTo>
                  <a:cubicBezTo>
                    <a:pt x="116" y="56"/>
                    <a:pt x="116" y="56"/>
                    <a:pt x="116" y="56"/>
                  </a:cubicBezTo>
                  <a:cubicBezTo>
                    <a:pt x="116" y="69"/>
                    <a:pt x="105" y="80"/>
                    <a:pt x="92" y="80"/>
                  </a:cubicBezTo>
                  <a:cubicBezTo>
                    <a:pt x="79" y="80"/>
                    <a:pt x="68" y="69"/>
                    <a:pt x="68" y="56"/>
                  </a:cubicBezTo>
                  <a:cubicBezTo>
                    <a:pt x="68" y="52"/>
                    <a:pt x="68" y="52"/>
                    <a:pt x="68" y="52"/>
                  </a:cubicBezTo>
                  <a:lnTo>
                    <a:pt x="116" y="52"/>
                  </a:lnTo>
                  <a:close/>
                  <a:moveTo>
                    <a:pt x="16" y="84"/>
                  </a:moveTo>
                  <a:cubicBezTo>
                    <a:pt x="16" y="84"/>
                    <a:pt x="16" y="84"/>
                    <a:pt x="16" y="84"/>
                  </a:cubicBezTo>
                  <a:cubicBezTo>
                    <a:pt x="19" y="85"/>
                    <a:pt x="21" y="86"/>
                    <a:pt x="24" y="87"/>
                  </a:cubicBezTo>
                  <a:cubicBezTo>
                    <a:pt x="24" y="87"/>
                    <a:pt x="24" y="87"/>
                    <a:pt x="24" y="87"/>
                  </a:cubicBezTo>
                  <a:cubicBezTo>
                    <a:pt x="24" y="164"/>
                    <a:pt x="24" y="164"/>
                    <a:pt x="24" y="164"/>
                  </a:cubicBezTo>
                  <a:cubicBezTo>
                    <a:pt x="16" y="164"/>
                    <a:pt x="16" y="164"/>
                    <a:pt x="16" y="164"/>
                  </a:cubicBezTo>
                  <a:cubicBezTo>
                    <a:pt x="16" y="84"/>
                    <a:pt x="16" y="84"/>
                    <a:pt x="16" y="84"/>
                  </a:cubicBezTo>
                  <a:close/>
                  <a:moveTo>
                    <a:pt x="232" y="56"/>
                  </a:moveTo>
                  <a:cubicBezTo>
                    <a:pt x="232" y="62"/>
                    <a:pt x="229" y="68"/>
                    <a:pt x="225" y="73"/>
                  </a:cubicBezTo>
                  <a:cubicBezTo>
                    <a:pt x="224" y="74"/>
                    <a:pt x="223" y="74"/>
                    <a:pt x="223" y="75"/>
                  </a:cubicBezTo>
                  <a:cubicBezTo>
                    <a:pt x="222" y="75"/>
                    <a:pt x="222" y="75"/>
                    <a:pt x="222" y="75"/>
                  </a:cubicBezTo>
                  <a:cubicBezTo>
                    <a:pt x="221" y="76"/>
                    <a:pt x="220" y="77"/>
                    <a:pt x="219" y="77"/>
                  </a:cubicBezTo>
                  <a:cubicBezTo>
                    <a:pt x="219" y="77"/>
                    <a:pt x="219" y="77"/>
                    <a:pt x="219" y="77"/>
                  </a:cubicBezTo>
                  <a:cubicBezTo>
                    <a:pt x="217" y="78"/>
                    <a:pt x="214" y="79"/>
                    <a:pt x="212" y="80"/>
                  </a:cubicBezTo>
                  <a:cubicBezTo>
                    <a:pt x="210" y="80"/>
                    <a:pt x="210" y="80"/>
                    <a:pt x="210" y="80"/>
                  </a:cubicBezTo>
                  <a:cubicBezTo>
                    <a:pt x="210" y="80"/>
                    <a:pt x="209" y="80"/>
                    <a:pt x="208" y="80"/>
                  </a:cubicBezTo>
                  <a:cubicBezTo>
                    <a:pt x="204" y="80"/>
                    <a:pt x="204" y="80"/>
                    <a:pt x="204" y="80"/>
                  </a:cubicBezTo>
                  <a:cubicBezTo>
                    <a:pt x="191" y="80"/>
                    <a:pt x="180" y="69"/>
                    <a:pt x="180" y="56"/>
                  </a:cubicBezTo>
                  <a:cubicBezTo>
                    <a:pt x="180" y="52"/>
                    <a:pt x="180" y="52"/>
                    <a:pt x="180" y="52"/>
                  </a:cubicBezTo>
                  <a:cubicBezTo>
                    <a:pt x="181" y="52"/>
                    <a:pt x="181" y="52"/>
                    <a:pt x="181" y="52"/>
                  </a:cubicBezTo>
                  <a:cubicBezTo>
                    <a:pt x="232" y="52"/>
                    <a:pt x="232" y="52"/>
                    <a:pt x="232" y="52"/>
                  </a:cubicBezTo>
                  <a:lnTo>
                    <a:pt x="232" y="56"/>
                  </a:lnTo>
                  <a:close/>
                  <a:moveTo>
                    <a:pt x="184" y="8"/>
                  </a:moveTo>
                  <a:cubicBezTo>
                    <a:pt x="205" y="10"/>
                    <a:pt x="224" y="24"/>
                    <a:pt x="231" y="44"/>
                  </a:cubicBezTo>
                  <a:cubicBezTo>
                    <a:pt x="180" y="44"/>
                    <a:pt x="180" y="44"/>
                    <a:pt x="180" y="44"/>
                  </a:cubicBezTo>
                  <a:cubicBezTo>
                    <a:pt x="179" y="44"/>
                    <a:pt x="179" y="44"/>
                    <a:pt x="179" y="44"/>
                  </a:cubicBezTo>
                  <a:cubicBezTo>
                    <a:pt x="176" y="28"/>
                    <a:pt x="166" y="16"/>
                    <a:pt x="153" y="8"/>
                  </a:cubicBezTo>
                  <a:cubicBezTo>
                    <a:pt x="180" y="8"/>
                    <a:pt x="180" y="8"/>
                    <a:pt x="180" y="8"/>
                  </a:cubicBezTo>
                  <a:lnTo>
                    <a:pt x="184" y="8"/>
                  </a:lnTo>
                  <a:close/>
                  <a:moveTo>
                    <a:pt x="60" y="8"/>
                  </a:moveTo>
                  <a:cubicBezTo>
                    <a:pt x="88" y="8"/>
                    <a:pt x="88" y="8"/>
                    <a:pt x="88" y="8"/>
                  </a:cubicBezTo>
                  <a:cubicBezTo>
                    <a:pt x="75" y="16"/>
                    <a:pt x="65" y="28"/>
                    <a:pt x="61" y="44"/>
                  </a:cubicBezTo>
                  <a:cubicBezTo>
                    <a:pt x="60" y="44"/>
                    <a:pt x="60" y="44"/>
                    <a:pt x="60" y="44"/>
                  </a:cubicBezTo>
                  <a:cubicBezTo>
                    <a:pt x="10" y="44"/>
                    <a:pt x="10" y="44"/>
                    <a:pt x="10" y="44"/>
                  </a:cubicBezTo>
                  <a:cubicBezTo>
                    <a:pt x="17" y="23"/>
                    <a:pt x="37" y="8"/>
                    <a:pt x="60" y="8"/>
                  </a:cubicBezTo>
                  <a:close/>
                  <a:moveTo>
                    <a:pt x="15" y="232"/>
                  </a:moveTo>
                  <a:cubicBezTo>
                    <a:pt x="10" y="216"/>
                    <a:pt x="10" y="216"/>
                    <a:pt x="10" y="216"/>
                  </a:cubicBezTo>
                  <a:cubicBezTo>
                    <a:pt x="77" y="216"/>
                    <a:pt x="77" y="216"/>
                    <a:pt x="77" y="216"/>
                  </a:cubicBezTo>
                  <a:cubicBezTo>
                    <a:pt x="83" y="232"/>
                    <a:pt x="83" y="232"/>
                    <a:pt x="83" y="232"/>
                  </a:cubicBezTo>
                  <a:lnTo>
                    <a:pt x="15" y="232"/>
                  </a:lnTo>
                  <a:close/>
                  <a:moveTo>
                    <a:pt x="91" y="232"/>
                  </a:moveTo>
                  <a:cubicBezTo>
                    <a:pt x="86" y="216"/>
                    <a:pt x="86" y="216"/>
                    <a:pt x="86" y="216"/>
                  </a:cubicBezTo>
                  <a:cubicBezTo>
                    <a:pt x="155" y="216"/>
                    <a:pt x="155" y="216"/>
                    <a:pt x="155" y="216"/>
                  </a:cubicBezTo>
                  <a:cubicBezTo>
                    <a:pt x="149" y="232"/>
                    <a:pt x="149" y="232"/>
                    <a:pt x="149" y="232"/>
                  </a:cubicBezTo>
                  <a:lnTo>
                    <a:pt x="91" y="232"/>
                  </a:lnTo>
                  <a:close/>
                  <a:moveTo>
                    <a:pt x="158" y="232"/>
                  </a:moveTo>
                  <a:cubicBezTo>
                    <a:pt x="163" y="216"/>
                    <a:pt x="163" y="216"/>
                    <a:pt x="163" y="216"/>
                  </a:cubicBezTo>
                  <a:cubicBezTo>
                    <a:pt x="231" y="216"/>
                    <a:pt x="231" y="216"/>
                    <a:pt x="231" y="216"/>
                  </a:cubicBezTo>
                  <a:cubicBezTo>
                    <a:pt x="225" y="232"/>
                    <a:pt x="225" y="232"/>
                    <a:pt x="225" y="232"/>
                  </a:cubicBezTo>
                  <a:lnTo>
                    <a:pt x="158" y="232"/>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1" name="Google Shape;121;p17"/>
            <p:cNvSpPr/>
            <p:nvPr/>
          </p:nvSpPr>
          <p:spPr>
            <a:xfrm>
              <a:off x="9226551"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2" name="Google Shape;122;p17"/>
            <p:cNvSpPr/>
            <p:nvPr/>
          </p:nvSpPr>
          <p:spPr>
            <a:xfrm>
              <a:off x="9307513" y="5873750"/>
              <a:ext cx="255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3" name="Google Shape;123;p17"/>
            <p:cNvSpPr/>
            <p:nvPr/>
          </p:nvSpPr>
          <p:spPr>
            <a:xfrm>
              <a:off x="9147176"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4" name="Google Shape;124;p17"/>
            <p:cNvSpPr/>
            <p:nvPr/>
          </p:nvSpPr>
          <p:spPr>
            <a:xfrm>
              <a:off x="8986838"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5" name="Google Shape;125;p17"/>
            <p:cNvSpPr/>
            <p:nvPr/>
          </p:nvSpPr>
          <p:spPr>
            <a:xfrm>
              <a:off x="9066213"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6" name="Google Shape;126;p17"/>
            <p:cNvSpPr/>
            <p:nvPr/>
          </p:nvSpPr>
          <p:spPr>
            <a:xfrm>
              <a:off x="9626601"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7" name="Google Shape;127;p17"/>
            <p:cNvSpPr/>
            <p:nvPr/>
          </p:nvSpPr>
          <p:spPr>
            <a:xfrm>
              <a:off x="9547226"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8" name="Google Shape;128;p17"/>
            <p:cNvSpPr/>
            <p:nvPr/>
          </p:nvSpPr>
          <p:spPr>
            <a:xfrm>
              <a:off x="9386888"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29" name="Google Shape;129;p17"/>
            <p:cNvSpPr/>
            <p:nvPr/>
          </p:nvSpPr>
          <p:spPr>
            <a:xfrm>
              <a:off x="9466263" y="587375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0" name="Google Shape;130;p17"/>
            <p:cNvSpPr/>
            <p:nvPr/>
          </p:nvSpPr>
          <p:spPr>
            <a:xfrm>
              <a:off x="9266238" y="5913438"/>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1" name="Google Shape;131;p17"/>
            <p:cNvSpPr/>
            <p:nvPr/>
          </p:nvSpPr>
          <p:spPr>
            <a:xfrm>
              <a:off x="9026526" y="5913438"/>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2" name="Google Shape;132;p17"/>
            <p:cNvSpPr/>
            <p:nvPr/>
          </p:nvSpPr>
          <p:spPr>
            <a:xfrm>
              <a:off x="9107488" y="5913438"/>
              <a:ext cx="255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3" name="Google Shape;133;p17"/>
            <p:cNvSpPr/>
            <p:nvPr/>
          </p:nvSpPr>
          <p:spPr>
            <a:xfrm>
              <a:off x="9586913" y="5913438"/>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4" name="Google Shape;134;p17"/>
            <p:cNvSpPr/>
            <p:nvPr/>
          </p:nvSpPr>
          <p:spPr>
            <a:xfrm>
              <a:off x="9347201" y="5913438"/>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5" name="Google Shape;135;p17"/>
            <p:cNvSpPr/>
            <p:nvPr/>
          </p:nvSpPr>
          <p:spPr>
            <a:xfrm>
              <a:off x="9507538" y="5913438"/>
              <a:ext cx="255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grpSp>
        <p:nvGrpSpPr>
          <p:cNvPr id="136" name="Google Shape;136;p17"/>
          <p:cNvGrpSpPr/>
          <p:nvPr/>
        </p:nvGrpSpPr>
        <p:grpSpPr>
          <a:xfrm>
            <a:off x="2836888" y="3985216"/>
            <a:ext cx="401970" cy="368473"/>
            <a:chOff x="4154488" y="5260975"/>
            <a:chExt cx="800100" cy="733425"/>
          </a:xfrm>
        </p:grpSpPr>
        <p:sp>
          <p:nvSpPr>
            <p:cNvPr id="137" name="Google Shape;137;p17"/>
            <p:cNvSpPr/>
            <p:nvPr/>
          </p:nvSpPr>
          <p:spPr>
            <a:xfrm>
              <a:off x="4154488" y="5448300"/>
              <a:ext cx="800100" cy="546100"/>
            </a:xfrm>
            <a:custGeom>
              <a:avLst/>
              <a:gdLst/>
              <a:ahLst/>
              <a:cxnLst/>
              <a:rect l="l" t="t" r="r" b="b"/>
              <a:pathLst>
                <a:path w="240" h="164" extrusionOk="0">
                  <a:moveTo>
                    <a:pt x="236" y="156"/>
                  </a:moveTo>
                  <a:cubicBezTo>
                    <a:pt x="236" y="0"/>
                    <a:pt x="236" y="0"/>
                    <a:pt x="236" y="0"/>
                  </a:cubicBezTo>
                  <a:cubicBezTo>
                    <a:pt x="188" y="0"/>
                    <a:pt x="188" y="0"/>
                    <a:pt x="188" y="0"/>
                  </a:cubicBezTo>
                  <a:cubicBezTo>
                    <a:pt x="188" y="156"/>
                    <a:pt x="188" y="156"/>
                    <a:pt x="188" y="156"/>
                  </a:cubicBezTo>
                  <a:cubicBezTo>
                    <a:pt x="176" y="156"/>
                    <a:pt x="176" y="156"/>
                    <a:pt x="176" y="156"/>
                  </a:cubicBezTo>
                  <a:cubicBezTo>
                    <a:pt x="176" y="32"/>
                    <a:pt x="176" y="32"/>
                    <a:pt x="176" y="32"/>
                  </a:cubicBezTo>
                  <a:cubicBezTo>
                    <a:pt x="128" y="32"/>
                    <a:pt x="128" y="32"/>
                    <a:pt x="128" y="32"/>
                  </a:cubicBezTo>
                  <a:cubicBezTo>
                    <a:pt x="128" y="156"/>
                    <a:pt x="128" y="156"/>
                    <a:pt x="128" y="156"/>
                  </a:cubicBezTo>
                  <a:cubicBezTo>
                    <a:pt x="116" y="156"/>
                    <a:pt x="116" y="156"/>
                    <a:pt x="116" y="156"/>
                  </a:cubicBezTo>
                  <a:cubicBezTo>
                    <a:pt x="116" y="64"/>
                    <a:pt x="116" y="64"/>
                    <a:pt x="116" y="64"/>
                  </a:cubicBezTo>
                  <a:cubicBezTo>
                    <a:pt x="68" y="64"/>
                    <a:pt x="68" y="64"/>
                    <a:pt x="68" y="64"/>
                  </a:cubicBezTo>
                  <a:cubicBezTo>
                    <a:pt x="68" y="156"/>
                    <a:pt x="68" y="156"/>
                    <a:pt x="68" y="156"/>
                  </a:cubicBezTo>
                  <a:cubicBezTo>
                    <a:pt x="56" y="156"/>
                    <a:pt x="56" y="156"/>
                    <a:pt x="56" y="156"/>
                  </a:cubicBezTo>
                  <a:cubicBezTo>
                    <a:pt x="56" y="100"/>
                    <a:pt x="56" y="100"/>
                    <a:pt x="56" y="100"/>
                  </a:cubicBezTo>
                  <a:cubicBezTo>
                    <a:pt x="8" y="100"/>
                    <a:pt x="8" y="100"/>
                    <a:pt x="8" y="100"/>
                  </a:cubicBezTo>
                  <a:cubicBezTo>
                    <a:pt x="8" y="156"/>
                    <a:pt x="8" y="156"/>
                    <a:pt x="8" y="156"/>
                  </a:cubicBezTo>
                  <a:cubicBezTo>
                    <a:pt x="4" y="156"/>
                    <a:pt x="4" y="156"/>
                    <a:pt x="4" y="156"/>
                  </a:cubicBezTo>
                  <a:cubicBezTo>
                    <a:pt x="2" y="156"/>
                    <a:pt x="0" y="158"/>
                    <a:pt x="0" y="160"/>
                  </a:cubicBezTo>
                  <a:cubicBezTo>
                    <a:pt x="0" y="162"/>
                    <a:pt x="2" y="164"/>
                    <a:pt x="4" y="164"/>
                  </a:cubicBezTo>
                  <a:cubicBezTo>
                    <a:pt x="8" y="164"/>
                    <a:pt x="8" y="164"/>
                    <a:pt x="8" y="164"/>
                  </a:cubicBezTo>
                  <a:cubicBezTo>
                    <a:pt x="56" y="164"/>
                    <a:pt x="56" y="164"/>
                    <a:pt x="56" y="164"/>
                  </a:cubicBezTo>
                  <a:cubicBezTo>
                    <a:pt x="68" y="164"/>
                    <a:pt x="68" y="164"/>
                    <a:pt x="68" y="164"/>
                  </a:cubicBezTo>
                  <a:cubicBezTo>
                    <a:pt x="116" y="164"/>
                    <a:pt x="116" y="164"/>
                    <a:pt x="116" y="164"/>
                  </a:cubicBezTo>
                  <a:cubicBezTo>
                    <a:pt x="128" y="164"/>
                    <a:pt x="128" y="164"/>
                    <a:pt x="128" y="164"/>
                  </a:cubicBezTo>
                  <a:cubicBezTo>
                    <a:pt x="176" y="164"/>
                    <a:pt x="176" y="164"/>
                    <a:pt x="176" y="164"/>
                  </a:cubicBezTo>
                  <a:cubicBezTo>
                    <a:pt x="188" y="164"/>
                    <a:pt x="188" y="164"/>
                    <a:pt x="188" y="164"/>
                  </a:cubicBezTo>
                  <a:cubicBezTo>
                    <a:pt x="236" y="164"/>
                    <a:pt x="236" y="164"/>
                    <a:pt x="236" y="164"/>
                  </a:cubicBezTo>
                  <a:cubicBezTo>
                    <a:pt x="238" y="164"/>
                    <a:pt x="240" y="162"/>
                    <a:pt x="240" y="160"/>
                  </a:cubicBezTo>
                  <a:cubicBezTo>
                    <a:pt x="240" y="158"/>
                    <a:pt x="238" y="156"/>
                    <a:pt x="236" y="156"/>
                  </a:cubicBezTo>
                  <a:close/>
                  <a:moveTo>
                    <a:pt x="16" y="156"/>
                  </a:moveTo>
                  <a:cubicBezTo>
                    <a:pt x="16" y="108"/>
                    <a:pt x="16" y="108"/>
                    <a:pt x="16" y="108"/>
                  </a:cubicBezTo>
                  <a:cubicBezTo>
                    <a:pt x="48" y="108"/>
                    <a:pt x="48" y="108"/>
                    <a:pt x="48" y="108"/>
                  </a:cubicBezTo>
                  <a:cubicBezTo>
                    <a:pt x="48" y="156"/>
                    <a:pt x="48" y="156"/>
                    <a:pt x="48" y="156"/>
                  </a:cubicBezTo>
                  <a:lnTo>
                    <a:pt x="16" y="156"/>
                  </a:lnTo>
                  <a:close/>
                  <a:moveTo>
                    <a:pt x="76" y="156"/>
                  </a:moveTo>
                  <a:cubicBezTo>
                    <a:pt x="76" y="72"/>
                    <a:pt x="76" y="72"/>
                    <a:pt x="76" y="72"/>
                  </a:cubicBezTo>
                  <a:cubicBezTo>
                    <a:pt x="108" y="72"/>
                    <a:pt x="108" y="72"/>
                    <a:pt x="108" y="72"/>
                  </a:cubicBezTo>
                  <a:cubicBezTo>
                    <a:pt x="108" y="156"/>
                    <a:pt x="108" y="156"/>
                    <a:pt x="108" y="156"/>
                  </a:cubicBezTo>
                  <a:lnTo>
                    <a:pt x="76" y="156"/>
                  </a:lnTo>
                  <a:close/>
                  <a:moveTo>
                    <a:pt x="136" y="156"/>
                  </a:moveTo>
                  <a:cubicBezTo>
                    <a:pt x="136" y="40"/>
                    <a:pt x="136" y="40"/>
                    <a:pt x="136" y="40"/>
                  </a:cubicBezTo>
                  <a:cubicBezTo>
                    <a:pt x="168" y="40"/>
                    <a:pt x="168" y="40"/>
                    <a:pt x="168" y="40"/>
                  </a:cubicBezTo>
                  <a:cubicBezTo>
                    <a:pt x="168" y="156"/>
                    <a:pt x="168" y="156"/>
                    <a:pt x="168" y="156"/>
                  </a:cubicBezTo>
                  <a:lnTo>
                    <a:pt x="136" y="156"/>
                  </a:lnTo>
                  <a:close/>
                  <a:moveTo>
                    <a:pt x="196" y="156"/>
                  </a:moveTo>
                  <a:cubicBezTo>
                    <a:pt x="196" y="8"/>
                    <a:pt x="196" y="8"/>
                    <a:pt x="196" y="8"/>
                  </a:cubicBezTo>
                  <a:cubicBezTo>
                    <a:pt x="228" y="8"/>
                    <a:pt x="228" y="8"/>
                    <a:pt x="228" y="8"/>
                  </a:cubicBezTo>
                  <a:cubicBezTo>
                    <a:pt x="228" y="156"/>
                    <a:pt x="228" y="156"/>
                    <a:pt x="228" y="156"/>
                  </a:cubicBezTo>
                  <a:lnTo>
                    <a:pt x="196" y="156"/>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38" name="Google Shape;138;p17"/>
            <p:cNvSpPr/>
            <p:nvPr/>
          </p:nvSpPr>
          <p:spPr>
            <a:xfrm>
              <a:off x="4248151" y="5260975"/>
              <a:ext cx="546100" cy="336550"/>
            </a:xfrm>
            <a:custGeom>
              <a:avLst/>
              <a:gdLst/>
              <a:ahLst/>
              <a:cxnLst/>
              <a:rect l="l" t="t" r="r" b="b"/>
              <a:pathLst>
                <a:path w="164" h="101" extrusionOk="0">
                  <a:moveTo>
                    <a:pt x="4" y="101"/>
                  </a:moveTo>
                  <a:cubicBezTo>
                    <a:pt x="5" y="101"/>
                    <a:pt x="5" y="101"/>
                    <a:pt x="6" y="101"/>
                  </a:cubicBezTo>
                  <a:cubicBezTo>
                    <a:pt x="151" y="17"/>
                    <a:pt x="151" y="17"/>
                    <a:pt x="151" y="17"/>
                  </a:cubicBezTo>
                  <a:cubicBezTo>
                    <a:pt x="142" y="37"/>
                    <a:pt x="142" y="37"/>
                    <a:pt x="142" y="37"/>
                  </a:cubicBezTo>
                  <a:cubicBezTo>
                    <a:pt x="141" y="39"/>
                    <a:pt x="142" y="41"/>
                    <a:pt x="144" y="42"/>
                  </a:cubicBezTo>
                  <a:cubicBezTo>
                    <a:pt x="145" y="43"/>
                    <a:pt x="145" y="43"/>
                    <a:pt x="146" y="43"/>
                  </a:cubicBezTo>
                  <a:cubicBezTo>
                    <a:pt x="147" y="43"/>
                    <a:pt x="149" y="42"/>
                    <a:pt x="149" y="40"/>
                  </a:cubicBezTo>
                  <a:cubicBezTo>
                    <a:pt x="164" y="9"/>
                    <a:pt x="164" y="9"/>
                    <a:pt x="164" y="9"/>
                  </a:cubicBezTo>
                  <a:cubicBezTo>
                    <a:pt x="164" y="9"/>
                    <a:pt x="164" y="9"/>
                    <a:pt x="164" y="9"/>
                  </a:cubicBezTo>
                  <a:cubicBezTo>
                    <a:pt x="164" y="8"/>
                    <a:pt x="164" y="8"/>
                    <a:pt x="164" y="8"/>
                  </a:cubicBezTo>
                  <a:cubicBezTo>
                    <a:pt x="164" y="8"/>
                    <a:pt x="164" y="8"/>
                    <a:pt x="164" y="8"/>
                  </a:cubicBezTo>
                  <a:cubicBezTo>
                    <a:pt x="164" y="8"/>
                    <a:pt x="164" y="8"/>
                    <a:pt x="164" y="8"/>
                  </a:cubicBezTo>
                  <a:cubicBezTo>
                    <a:pt x="164" y="7"/>
                    <a:pt x="164" y="7"/>
                    <a:pt x="164" y="7"/>
                  </a:cubicBezTo>
                  <a:cubicBezTo>
                    <a:pt x="164" y="7"/>
                    <a:pt x="164" y="7"/>
                    <a:pt x="164" y="6"/>
                  </a:cubicBezTo>
                  <a:cubicBezTo>
                    <a:pt x="164" y="6"/>
                    <a:pt x="164" y="6"/>
                    <a:pt x="164" y="6"/>
                  </a:cubicBezTo>
                  <a:cubicBezTo>
                    <a:pt x="164" y="6"/>
                    <a:pt x="164" y="6"/>
                    <a:pt x="164" y="6"/>
                  </a:cubicBezTo>
                  <a:cubicBezTo>
                    <a:pt x="164" y="6"/>
                    <a:pt x="164" y="5"/>
                    <a:pt x="163" y="5"/>
                  </a:cubicBezTo>
                  <a:cubicBezTo>
                    <a:pt x="163" y="5"/>
                    <a:pt x="163" y="5"/>
                    <a:pt x="163" y="5"/>
                  </a:cubicBezTo>
                  <a:cubicBezTo>
                    <a:pt x="163" y="5"/>
                    <a:pt x="163" y="5"/>
                    <a:pt x="163" y="5"/>
                  </a:cubicBezTo>
                  <a:cubicBezTo>
                    <a:pt x="163" y="5"/>
                    <a:pt x="163" y="5"/>
                    <a:pt x="163" y="4"/>
                  </a:cubicBezTo>
                  <a:cubicBezTo>
                    <a:pt x="162" y="4"/>
                    <a:pt x="162" y="4"/>
                    <a:pt x="162" y="4"/>
                  </a:cubicBezTo>
                  <a:cubicBezTo>
                    <a:pt x="162" y="4"/>
                    <a:pt x="162" y="4"/>
                    <a:pt x="162" y="4"/>
                  </a:cubicBezTo>
                  <a:cubicBezTo>
                    <a:pt x="162" y="4"/>
                    <a:pt x="162" y="4"/>
                    <a:pt x="162" y="4"/>
                  </a:cubicBezTo>
                  <a:cubicBezTo>
                    <a:pt x="162" y="4"/>
                    <a:pt x="161" y="4"/>
                    <a:pt x="161" y="4"/>
                  </a:cubicBezTo>
                  <a:cubicBezTo>
                    <a:pt x="161" y="4"/>
                    <a:pt x="161" y="3"/>
                    <a:pt x="161" y="3"/>
                  </a:cubicBezTo>
                  <a:cubicBezTo>
                    <a:pt x="161" y="3"/>
                    <a:pt x="160" y="3"/>
                    <a:pt x="160" y="3"/>
                  </a:cubicBezTo>
                  <a:cubicBezTo>
                    <a:pt x="126" y="0"/>
                    <a:pt x="126" y="0"/>
                    <a:pt x="126" y="0"/>
                  </a:cubicBezTo>
                  <a:cubicBezTo>
                    <a:pt x="124" y="0"/>
                    <a:pt x="122" y="1"/>
                    <a:pt x="122" y="4"/>
                  </a:cubicBezTo>
                  <a:cubicBezTo>
                    <a:pt x="122" y="6"/>
                    <a:pt x="123" y="8"/>
                    <a:pt x="125" y="8"/>
                  </a:cubicBezTo>
                  <a:cubicBezTo>
                    <a:pt x="147" y="10"/>
                    <a:pt x="147" y="10"/>
                    <a:pt x="147" y="10"/>
                  </a:cubicBezTo>
                  <a:cubicBezTo>
                    <a:pt x="2" y="94"/>
                    <a:pt x="2" y="94"/>
                    <a:pt x="2" y="94"/>
                  </a:cubicBezTo>
                  <a:cubicBezTo>
                    <a:pt x="0" y="95"/>
                    <a:pt x="0" y="97"/>
                    <a:pt x="1" y="99"/>
                  </a:cubicBezTo>
                  <a:cubicBezTo>
                    <a:pt x="1" y="101"/>
                    <a:pt x="3" y="101"/>
                    <a:pt x="4" y="10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139" name="Google Shape;139;p17"/>
          <p:cNvSpPr/>
          <p:nvPr/>
        </p:nvSpPr>
        <p:spPr>
          <a:xfrm>
            <a:off x="2805918" y="5393199"/>
            <a:ext cx="463918" cy="417625"/>
          </a:xfrm>
          <a:custGeom>
            <a:avLst/>
            <a:gdLst/>
            <a:ahLst/>
            <a:cxnLst/>
            <a:rect l="l" t="t" r="r" b="b"/>
            <a:pathLst>
              <a:path w="2048" h="1844" extrusionOk="0">
                <a:moveTo>
                  <a:pt x="1931" y="1415"/>
                </a:moveTo>
                <a:cubicBezTo>
                  <a:pt x="1604" y="1220"/>
                  <a:pt x="1604" y="1220"/>
                  <a:pt x="1604" y="1220"/>
                </a:cubicBezTo>
                <a:cubicBezTo>
                  <a:pt x="1603" y="1133"/>
                  <a:pt x="1603" y="1133"/>
                  <a:pt x="1603" y="1133"/>
                </a:cubicBezTo>
                <a:cubicBezTo>
                  <a:pt x="1644" y="1079"/>
                  <a:pt x="1674" y="1018"/>
                  <a:pt x="1690" y="952"/>
                </a:cubicBezTo>
                <a:cubicBezTo>
                  <a:pt x="1693" y="937"/>
                  <a:pt x="1700" y="923"/>
                  <a:pt x="1711" y="912"/>
                </a:cubicBezTo>
                <a:cubicBezTo>
                  <a:pt x="1738" y="884"/>
                  <a:pt x="1753" y="847"/>
                  <a:pt x="1753" y="809"/>
                </a:cubicBezTo>
                <a:cubicBezTo>
                  <a:pt x="1753" y="704"/>
                  <a:pt x="1753" y="704"/>
                  <a:pt x="1753" y="704"/>
                </a:cubicBezTo>
                <a:cubicBezTo>
                  <a:pt x="1753" y="681"/>
                  <a:pt x="1748" y="659"/>
                  <a:pt x="1738" y="639"/>
                </a:cubicBezTo>
                <a:cubicBezTo>
                  <a:pt x="1732" y="627"/>
                  <a:pt x="1732" y="627"/>
                  <a:pt x="1732" y="627"/>
                </a:cubicBezTo>
                <a:cubicBezTo>
                  <a:pt x="1727" y="616"/>
                  <a:pt x="1724" y="605"/>
                  <a:pt x="1724" y="593"/>
                </a:cubicBezTo>
                <a:cubicBezTo>
                  <a:pt x="1724" y="441"/>
                  <a:pt x="1724" y="441"/>
                  <a:pt x="1724" y="441"/>
                </a:cubicBezTo>
                <a:cubicBezTo>
                  <a:pt x="1724" y="292"/>
                  <a:pt x="1603" y="171"/>
                  <a:pt x="1453" y="171"/>
                </a:cubicBezTo>
                <a:cubicBezTo>
                  <a:pt x="1401" y="171"/>
                  <a:pt x="1401" y="171"/>
                  <a:pt x="1401" y="171"/>
                </a:cubicBezTo>
                <a:cubicBezTo>
                  <a:pt x="1349" y="67"/>
                  <a:pt x="1243" y="1"/>
                  <a:pt x="1126" y="0"/>
                </a:cubicBezTo>
                <a:cubicBezTo>
                  <a:pt x="922" y="0"/>
                  <a:pt x="922" y="0"/>
                  <a:pt x="922" y="0"/>
                </a:cubicBezTo>
                <a:cubicBezTo>
                  <a:pt x="805" y="1"/>
                  <a:pt x="699" y="67"/>
                  <a:pt x="647" y="171"/>
                </a:cubicBezTo>
                <a:cubicBezTo>
                  <a:pt x="595" y="171"/>
                  <a:pt x="595" y="171"/>
                  <a:pt x="595" y="171"/>
                </a:cubicBezTo>
                <a:cubicBezTo>
                  <a:pt x="445" y="171"/>
                  <a:pt x="324" y="292"/>
                  <a:pt x="324" y="441"/>
                </a:cubicBezTo>
                <a:cubicBezTo>
                  <a:pt x="324" y="593"/>
                  <a:pt x="324" y="593"/>
                  <a:pt x="324" y="593"/>
                </a:cubicBezTo>
                <a:cubicBezTo>
                  <a:pt x="324" y="604"/>
                  <a:pt x="321" y="616"/>
                  <a:pt x="316" y="627"/>
                </a:cubicBezTo>
                <a:cubicBezTo>
                  <a:pt x="310" y="639"/>
                  <a:pt x="310" y="639"/>
                  <a:pt x="310" y="639"/>
                </a:cubicBezTo>
                <a:cubicBezTo>
                  <a:pt x="300" y="659"/>
                  <a:pt x="295" y="681"/>
                  <a:pt x="295" y="704"/>
                </a:cubicBezTo>
                <a:cubicBezTo>
                  <a:pt x="295" y="809"/>
                  <a:pt x="295" y="809"/>
                  <a:pt x="295" y="809"/>
                </a:cubicBezTo>
                <a:cubicBezTo>
                  <a:pt x="295" y="847"/>
                  <a:pt x="310" y="884"/>
                  <a:pt x="337" y="912"/>
                </a:cubicBezTo>
                <a:cubicBezTo>
                  <a:pt x="348" y="923"/>
                  <a:pt x="356" y="937"/>
                  <a:pt x="358" y="952"/>
                </a:cubicBezTo>
                <a:cubicBezTo>
                  <a:pt x="374" y="1017"/>
                  <a:pt x="403" y="1078"/>
                  <a:pt x="444" y="1130"/>
                </a:cubicBezTo>
                <a:cubicBezTo>
                  <a:pt x="444" y="1220"/>
                  <a:pt x="444" y="1220"/>
                  <a:pt x="444" y="1220"/>
                </a:cubicBezTo>
                <a:cubicBezTo>
                  <a:pt x="117" y="1415"/>
                  <a:pt x="117" y="1415"/>
                  <a:pt x="117" y="1415"/>
                </a:cubicBezTo>
                <a:cubicBezTo>
                  <a:pt x="45" y="1459"/>
                  <a:pt x="0" y="1537"/>
                  <a:pt x="0" y="1622"/>
                </a:cubicBezTo>
                <a:cubicBezTo>
                  <a:pt x="0" y="1809"/>
                  <a:pt x="0" y="1809"/>
                  <a:pt x="0" y="1809"/>
                </a:cubicBezTo>
                <a:cubicBezTo>
                  <a:pt x="0" y="1828"/>
                  <a:pt x="15" y="1844"/>
                  <a:pt x="34" y="1844"/>
                </a:cubicBezTo>
                <a:cubicBezTo>
                  <a:pt x="887" y="1844"/>
                  <a:pt x="887" y="1844"/>
                  <a:pt x="887" y="1844"/>
                </a:cubicBezTo>
                <a:cubicBezTo>
                  <a:pt x="887" y="1844"/>
                  <a:pt x="887" y="1844"/>
                  <a:pt x="887" y="1844"/>
                </a:cubicBezTo>
                <a:cubicBezTo>
                  <a:pt x="888" y="1844"/>
                  <a:pt x="888" y="1844"/>
                  <a:pt x="888" y="1844"/>
                </a:cubicBezTo>
                <a:cubicBezTo>
                  <a:pt x="1160" y="1844"/>
                  <a:pt x="1160" y="1844"/>
                  <a:pt x="1160" y="1844"/>
                </a:cubicBezTo>
                <a:cubicBezTo>
                  <a:pt x="1161" y="1844"/>
                  <a:pt x="1161" y="1844"/>
                  <a:pt x="1161" y="1844"/>
                </a:cubicBezTo>
                <a:cubicBezTo>
                  <a:pt x="1161" y="1844"/>
                  <a:pt x="1161" y="1844"/>
                  <a:pt x="1161" y="1844"/>
                </a:cubicBezTo>
                <a:cubicBezTo>
                  <a:pt x="2014" y="1844"/>
                  <a:pt x="2014" y="1844"/>
                  <a:pt x="2014" y="1844"/>
                </a:cubicBezTo>
                <a:cubicBezTo>
                  <a:pt x="2033" y="1844"/>
                  <a:pt x="2048" y="1828"/>
                  <a:pt x="2048" y="1809"/>
                </a:cubicBezTo>
                <a:cubicBezTo>
                  <a:pt x="2048" y="1622"/>
                  <a:pt x="2048" y="1622"/>
                  <a:pt x="2048" y="1622"/>
                </a:cubicBezTo>
                <a:cubicBezTo>
                  <a:pt x="2048" y="1537"/>
                  <a:pt x="2003" y="1459"/>
                  <a:pt x="1931" y="1415"/>
                </a:cubicBezTo>
                <a:close/>
                <a:moveTo>
                  <a:pt x="1616" y="1306"/>
                </a:moveTo>
                <a:cubicBezTo>
                  <a:pt x="1556" y="1365"/>
                  <a:pt x="1556" y="1365"/>
                  <a:pt x="1556" y="1365"/>
                </a:cubicBezTo>
                <a:cubicBezTo>
                  <a:pt x="1483" y="1321"/>
                  <a:pt x="1483" y="1321"/>
                  <a:pt x="1483" y="1321"/>
                </a:cubicBezTo>
                <a:cubicBezTo>
                  <a:pt x="1563" y="1274"/>
                  <a:pt x="1563" y="1274"/>
                  <a:pt x="1563" y="1274"/>
                </a:cubicBezTo>
                <a:cubicBezTo>
                  <a:pt x="1564" y="1275"/>
                  <a:pt x="1565" y="1276"/>
                  <a:pt x="1567" y="1277"/>
                </a:cubicBezTo>
                <a:lnTo>
                  <a:pt x="1616" y="1306"/>
                </a:lnTo>
                <a:close/>
                <a:moveTo>
                  <a:pt x="1420" y="847"/>
                </a:moveTo>
                <a:cubicBezTo>
                  <a:pt x="1451" y="817"/>
                  <a:pt x="1468" y="775"/>
                  <a:pt x="1468" y="732"/>
                </a:cubicBezTo>
                <a:cubicBezTo>
                  <a:pt x="1468" y="611"/>
                  <a:pt x="1468" y="611"/>
                  <a:pt x="1468" y="611"/>
                </a:cubicBezTo>
                <a:cubicBezTo>
                  <a:pt x="1468" y="586"/>
                  <a:pt x="1462" y="561"/>
                  <a:pt x="1451" y="538"/>
                </a:cubicBezTo>
                <a:cubicBezTo>
                  <a:pt x="1444" y="524"/>
                  <a:pt x="1444" y="524"/>
                  <a:pt x="1444" y="524"/>
                </a:cubicBezTo>
                <a:cubicBezTo>
                  <a:pt x="1437" y="511"/>
                  <a:pt x="1434" y="497"/>
                  <a:pt x="1434" y="482"/>
                </a:cubicBezTo>
                <a:cubicBezTo>
                  <a:pt x="1434" y="308"/>
                  <a:pt x="1434" y="308"/>
                  <a:pt x="1434" y="308"/>
                </a:cubicBezTo>
                <a:cubicBezTo>
                  <a:pt x="1434" y="285"/>
                  <a:pt x="1431" y="262"/>
                  <a:pt x="1426" y="239"/>
                </a:cubicBezTo>
                <a:cubicBezTo>
                  <a:pt x="1453" y="239"/>
                  <a:pt x="1453" y="239"/>
                  <a:pt x="1453" y="239"/>
                </a:cubicBezTo>
                <a:cubicBezTo>
                  <a:pt x="1565" y="239"/>
                  <a:pt x="1655" y="330"/>
                  <a:pt x="1655" y="441"/>
                </a:cubicBezTo>
                <a:cubicBezTo>
                  <a:pt x="1655" y="593"/>
                  <a:pt x="1655" y="593"/>
                  <a:pt x="1655" y="593"/>
                </a:cubicBezTo>
                <a:cubicBezTo>
                  <a:pt x="1656" y="615"/>
                  <a:pt x="1661" y="637"/>
                  <a:pt x="1671" y="657"/>
                </a:cubicBezTo>
                <a:cubicBezTo>
                  <a:pt x="1677" y="670"/>
                  <a:pt x="1677" y="670"/>
                  <a:pt x="1677" y="670"/>
                </a:cubicBezTo>
                <a:cubicBezTo>
                  <a:pt x="1682" y="680"/>
                  <a:pt x="1685" y="692"/>
                  <a:pt x="1685" y="704"/>
                </a:cubicBezTo>
                <a:cubicBezTo>
                  <a:pt x="1685" y="809"/>
                  <a:pt x="1685" y="809"/>
                  <a:pt x="1685" y="809"/>
                </a:cubicBezTo>
                <a:cubicBezTo>
                  <a:pt x="1685" y="829"/>
                  <a:pt x="1677" y="849"/>
                  <a:pt x="1662" y="863"/>
                </a:cubicBezTo>
                <a:cubicBezTo>
                  <a:pt x="1642" y="884"/>
                  <a:pt x="1628" y="910"/>
                  <a:pt x="1623" y="938"/>
                </a:cubicBezTo>
                <a:cubicBezTo>
                  <a:pt x="1609" y="995"/>
                  <a:pt x="1583" y="1048"/>
                  <a:pt x="1547" y="1094"/>
                </a:cubicBezTo>
                <a:cubicBezTo>
                  <a:pt x="1540" y="1105"/>
                  <a:pt x="1536" y="1117"/>
                  <a:pt x="1536" y="1130"/>
                </a:cubicBezTo>
                <a:cubicBezTo>
                  <a:pt x="1536" y="1210"/>
                  <a:pt x="1536" y="1210"/>
                  <a:pt x="1536" y="1210"/>
                </a:cubicBezTo>
                <a:cubicBezTo>
                  <a:pt x="1417" y="1281"/>
                  <a:pt x="1417" y="1281"/>
                  <a:pt x="1417" y="1281"/>
                </a:cubicBezTo>
                <a:cubicBezTo>
                  <a:pt x="1297" y="1210"/>
                  <a:pt x="1297" y="1210"/>
                  <a:pt x="1297" y="1210"/>
                </a:cubicBezTo>
                <a:cubicBezTo>
                  <a:pt x="1297" y="1104"/>
                  <a:pt x="1297" y="1104"/>
                  <a:pt x="1297" y="1104"/>
                </a:cubicBezTo>
                <a:cubicBezTo>
                  <a:pt x="1344" y="1042"/>
                  <a:pt x="1377" y="972"/>
                  <a:pt x="1394" y="897"/>
                </a:cubicBezTo>
                <a:cubicBezTo>
                  <a:pt x="1398" y="878"/>
                  <a:pt x="1407" y="861"/>
                  <a:pt x="1420" y="847"/>
                </a:cubicBezTo>
                <a:close/>
                <a:moveTo>
                  <a:pt x="1024" y="1380"/>
                </a:moveTo>
                <a:cubicBezTo>
                  <a:pt x="1086" y="1442"/>
                  <a:pt x="1086" y="1442"/>
                  <a:pt x="1086" y="1442"/>
                </a:cubicBezTo>
                <a:cubicBezTo>
                  <a:pt x="1041" y="1502"/>
                  <a:pt x="1041" y="1502"/>
                  <a:pt x="1041" y="1502"/>
                </a:cubicBezTo>
                <a:cubicBezTo>
                  <a:pt x="1007" y="1502"/>
                  <a:pt x="1007" y="1502"/>
                  <a:pt x="1007" y="1502"/>
                </a:cubicBezTo>
                <a:cubicBezTo>
                  <a:pt x="962" y="1442"/>
                  <a:pt x="962" y="1442"/>
                  <a:pt x="962" y="1442"/>
                </a:cubicBezTo>
                <a:lnTo>
                  <a:pt x="1024" y="1380"/>
                </a:lnTo>
                <a:close/>
                <a:moveTo>
                  <a:pt x="881" y="1426"/>
                </a:moveTo>
                <a:cubicBezTo>
                  <a:pt x="694" y="1324"/>
                  <a:pt x="694" y="1324"/>
                  <a:pt x="694" y="1324"/>
                </a:cubicBezTo>
                <a:cubicBezTo>
                  <a:pt x="786" y="1269"/>
                  <a:pt x="786" y="1269"/>
                  <a:pt x="786" y="1269"/>
                </a:cubicBezTo>
                <a:cubicBezTo>
                  <a:pt x="786" y="1268"/>
                  <a:pt x="787" y="1268"/>
                  <a:pt x="787" y="1267"/>
                </a:cubicBezTo>
                <a:cubicBezTo>
                  <a:pt x="964" y="1343"/>
                  <a:pt x="964" y="1343"/>
                  <a:pt x="964" y="1343"/>
                </a:cubicBezTo>
                <a:lnTo>
                  <a:pt x="881" y="1426"/>
                </a:lnTo>
                <a:close/>
                <a:moveTo>
                  <a:pt x="1084" y="1343"/>
                </a:moveTo>
                <a:cubicBezTo>
                  <a:pt x="1261" y="1267"/>
                  <a:pt x="1261" y="1267"/>
                  <a:pt x="1261" y="1267"/>
                </a:cubicBezTo>
                <a:cubicBezTo>
                  <a:pt x="1261" y="1268"/>
                  <a:pt x="1262" y="1268"/>
                  <a:pt x="1262" y="1268"/>
                </a:cubicBezTo>
                <a:cubicBezTo>
                  <a:pt x="1354" y="1324"/>
                  <a:pt x="1354" y="1324"/>
                  <a:pt x="1354" y="1324"/>
                </a:cubicBezTo>
                <a:cubicBezTo>
                  <a:pt x="1167" y="1426"/>
                  <a:pt x="1167" y="1426"/>
                  <a:pt x="1167" y="1426"/>
                </a:cubicBezTo>
                <a:lnTo>
                  <a:pt x="1084" y="1343"/>
                </a:lnTo>
                <a:close/>
                <a:moveTo>
                  <a:pt x="649" y="611"/>
                </a:moveTo>
                <a:cubicBezTo>
                  <a:pt x="649" y="596"/>
                  <a:pt x="652" y="582"/>
                  <a:pt x="658" y="569"/>
                </a:cubicBezTo>
                <a:cubicBezTo>
                  <a:pt x="665" y="555"/>
                  <a:pt x="665" y="555"/>
                  <a:pt x="665" y="555"/>
                </a:cubicBezTo>
                <a:cubicBezTo>
                  <a:pt x="677" y="532"/>
                  <a:pt x="683" y="507"/>
                  <a:pt x="683" y="482"/>
                </a:cubicBezTo>
                <a:cubicBezTo>
                  <a:pt x="683" y="308"/>
                  <a:pt x="683" y="308"/>
                  <a:pt x="683" y="308"/>
                </a:cubicBezTo>
                <a:cubicBezTo>
                  <a:pt x="683" y="176"/>
                  <a:pt x="790" y="69"/>
                  <a:pt x="922" y="69"/>
                </a:cubicBezTo>
                <a:cubicBezTo>
                  <a:pt x="1126" y="69"/>
                  <a:pt x="1126" y="69"/>
                  <a:pt x="1126" y="69"/>
                </a:cubicBezTo>
                <a:cubicBezTo>
                  <a:pt x="1258" y="69"/>
                  <a:pt x="1365" y="176"/>
                  <a:pt x="1365" y="308"/>
                </a:cubicBezTo>
                <a:cubicBezTo>
                  <a:pt x="1365" y="482"/>
                  <a:pt x="1365" y="482"/>
                  <a:pt x="1365" y="482"/>
                </a:cubicBezTo>
                <a:cubicBezTo>
                  <a:pt x="1365" y="507"/>
                  <a:pt x="1371" y="532"/>
                  <a:pt x="1382" y="555"/>
                </a:cubicBezTo>
                <a:cubicBezTo>
                  <a:pt x="1390" y="569"/>
                  <a:pt x="1390" y="569"/>
                  <a:pt x="1390" y="569"/>
                </a:cubicBezTo>
                <a:cubicBezTo>
                  <a:pt x="1396" y="582"/>
                  <a:pt x="1399" y="596"/>
                  <a:pt x="1399" y="611"/>
                </a:cubicBezTo>
                <a:cubicBezTo>
                  <a:pt x="1399" y="732"/>
                  <a:pt x="1399" y="732"/>
                  <a:pt x="1399" y="732"/>
                </a:cubicBezTo>
                <a:cubicBezTo>
                  <a:pt x="1400" y="757"/>
                  <a:pt x="1390" y="781"/>
                  <a:pt x="1372" y="799"/>
                </a:cubicBezTo>
                <a:cubicBezTo>
                  <a:pt x="1349" y="822"/>
                  <a:pt x="1333" y="851"/>
                  <a:pt x="1327" y="883"/>
                </a:cubicBezTo>
                <a:cubicBezTo>
                  <a:pt x="1312" y="949"/>
                  <a:pt x="1283" y="1010"/>
                  <a:pt x="1242" y="1064"/>
                </a:cubicBezTo>
                <a:cubicBezTo>
                  <a:pt x="1233" y="1076"/>
                  <a:pt x="1229" y="1089"/>
                  <a:pt x="1229" y="1104"/>
                </a:cubicBezTo>
                <a:cubicBezTo>
                  <a:pt x="1229" y="1207"/>
                  <a:pt x="1229" y="1207"/>
                  <a:pt x="1229" y="1207"/>
                </a:cubicBezTo>
                <a:cubicBezTo>
                  <a:pt x="1024" y="1294"/>
                  <a:pt x="1024" y="1294"/>
                  <a:pt x="1024" y="1294"/>
                </a:cubicBezTo>
                <a:cubicBezTo>
                  <a:pt x="819" y="1207"/>
                  <a:pt x="819" y="1207"/>
                  <a:pt x="819" y="1207"/>
                </a:cubicBezTo>
                <a:cubicBezTo>
                  <a:pt x="819" y="1104"/>
                  <a:pt x="819" y="1104"/>
                  <a:pt x="819" y="1104"/>
                </a:cubicBezTo>
                <a:cubicBezTo>
                  <a:pt x="819" y="1089"/>
                  <a:pt x="815" y="1075"/>
                  <a:pt x="806" y="1064"/>
                </a:cubicBezTo>
                <a:cubicBezTo>
                  <a:pt x="765" y="1010"/>
                  <a:pt x="736" y="949"/>
                  <a:pt x="721" y="883"/>
                </a:cubicBezTo>
                <a:cubicBezTo>
                  <a:pt x="715" y="851"/>
                  <a:pt x="699" y="822"/>
                  <a:pt x="676" y="799"/>
                </a:cubicBezTo>
                <a:cubicBezTo>
                  <a:pt x="658" y="781"/>
                  <a:pt x="648" y="757"/>
                  <a:pt x="649" y="732"/>
                </a:cubicBezTo>
                <a:lnTo>
                  <a:pt x="649" y="611"/>
                </a:lnTo>
                <a:close/>
                <a:moveTo>
                  <a:pt x="425" y="938"/>
                </a:moveTo>
                <a:cubicBezTo>
                  <a:pt x="420" y="910"/>
                  <a:pt x="406" y="884"/>
                  <a:pt x="386" y="863"/>
                </a:cubicBezTo>
                <a:cubicBezTo>
                  <a:pt x="371" y="849"/>
                  <a:pt x="363" y="829"/>
                  <a:pt x="363" y="809"/>
                </a:cubicBezTo>
                <a:cubicBezTo>
                  <a:pt x="363" y="704"/>
                  <a:pt x="363" y="704"/>
                  <a:pt x="363" y="704"/>
                </a:cubicBezTo>
                <a:cubicBezTo>
                  <a:pt x="363" y="692"/>
                  <a:pt x="366" y="680"/>
                  <a:pt x="371" y="670"/>
                </a:cubicBezTo>
                <a:cubicBezTo>
                  <a:pt x="377" y="657"/>
                  <a:pt x="377" y="657"/>
                  <a:pt x="377" y="657"/>
                </a:cubicBezTo>
                <a:cubicBezTo>
                  <a:pt x="387" y="637"/>
                  <a:pt x="392" y="615"/>
                  <a:pt x="393" y="593"/>
                </a:cubicBezTo>
                <a:cubicBezTo>
                  <a:pt x="393" y="441"/>
                  <a:pt x="393" y="441"/>
                  <a:pt x="393" y="441"/>
                </a:cubicBezTo>
                <a:cubicBezTo>
                  <a:pt x="393" y="330"/>
                  <a:pt x="483" y="239"/>
                  <a:pt x="595" y="239"/>
                </a:cubicBezTo>
                <a:cubicBezTo>
                  <a:pt x="622" y="239"/>
                  <a:pt x="622" y="239"/>
                  <a:pt x="622" y="239"/>
                </a:cubicBezTo>
                <a:cubicBezTo>
                  <a:pt x="617" y="262"/>
                  <a:pt x="614" y="285"/>
                  <a:pt x="614" y="308"/>
                </a:cubicBezTo>
                <a:cubicBezTo>
                  <a:pt x="614" y="482"/>
                  <a:pt x="614" y="482"/>
                  <a:pt x="614" y="482"/>
                </a:cubicBezTo>
                <a:cubicBezTo>
                  <a:pt x="614" y="497"/>
                  <a:pt x="611" y="511"/>
                  <a:pt x="604" y="524"/>
                </a:cubicBezTo>
                <a:cubicBezTo>
                  <a:pt x="597" y="538"/>
                  <a:pt x="597" y="538"/>
                  <a:pt x="597" y="538"/>
                </a:cubicBezTo>
                <a:cubicBezTo>
                  <a:pt x="586" y="561"/>
                  <a:pt x="580" y="586"/>
                  <a:pt x="580" y="611"/>
                </a:cubicBezTo>
                <a:cubicBezTo>
                  <a:pt x="580" y="732"/>
                  <a:pt x="580" y="732"/>
                  <a:pt x="580" y="732"/>
                </a:cubicBezTo>
                <a:cubicBezTo>
                  <a:pt x="580" y="775"/>
                  <a:pt x="597" y="817"/>
                  <a:pt x="628" y="847"/>
                </a:cubicBezTo>
                <a:cubicBezTo>
                  <a:pt x="641" y="861"/>
                  <a:pt x="650" y="878"/>
                  <a:pt x="654" y="897"/>
                </a:cubicBezTo>
                <a:cubicBezTo>
                  <a:pt x="671" y="972"/>
                  <a:pt x="704" y="1042"/>
                  <a:pt x="751" y="1104"/>
                </a:cubicBezTo>
                <a:cubicBezTo>
                  <a:pt x="751" y="1210"/>
                  <a:pt x="751" y="1210"/>
                  <a:pt x="751" y="1210"/>
                </a:cubicBezTo>
                <a:cubicBezTo>
                  <a:pt x="631" y="1281"/>
                  <a:pt x="631" y="1281"/>
                  <a:pt x="631" y="1281"/>
                </a:cubicBezTo>
                <a:cubicBezTo>
                  <a:pt x="512" y="1210"/>
                  <a:pt x="512" y="1210"/>
                  <a:pt x="512" y="1210"/>
                </a:cubicBezTo>
                <a:cubicBezTo>
                  <a:pt x="512" y="1130"/>
                  <a:pt x="512" y="1130"/>
                  <a:pt x="512" y="1130"/>
                </a:cubicBezTo>
                <a:cubicBezTo>
                  <a:pt x="512" y="1117"/>
                  <a:pt x="508" y="1104"/>
                  <a:pt x="500" y="1093"/>
                </a:cubicBezTo>
                <a:cubicBezTo>
                  <a:pt x="465" y="1047"/>
                  <a:pt x="439" y="994"/>
                  <a:pt x="425" y="938"/>
                </a:cubicBezTo>
                <a:close/>
                <a:moveTo>
                  <a:pt x="481" y="1277"/>
                </a:moveTo>
                <a:cubicBezTo>
                  <a:pt x="483" y="1276"/>
                  <a:pt x="484" y="1275"/>
                  <a:pt x="485" y="1274"/>
                </a:cubicBezTo>
                <a:cubicBezTo>
                  <a:pt x="565" y="1321"/>
                  <a:pt x="565" y="1321"/>
                  <a:pt x="565" y="1321"/>
                </a:cubicBezTo>
                <a:cubicBezTo>
                  <a:pt x="492" y="1365"/>
                  <a:pt x="492" y="1365"/>
                  <a:pt x="492" y="1365"/>
                </a:cubicBezTo>
                <a:cubicBezTo>
                  <a:pt x="432" y="1306"/>
                  <a:pt x="432" y="1306"/>
                  <a:pt x="432" y="1306"/>
                </a:cubicBezTo>
                <a:lnTo>
                  <a:pt x="481" y="1277"/>
                </a:lnTo>
                <a:close/>
                <a:moveTo>
                  <a:pt x="239" y="1775"/>
                </a:moveTo>
                <a:cubicBezTo>
                  <a:pt x="68" y="1775"/>
                  <a:pt x="68" y="1775"/>
                  <a:pt x="68" y="1775"/>
                </a:cubicBezTo>
                <a:cubicBezTo>
                  <a:pt x="68" y="1622"/>
                  <a:pt x="68" y="1622"/>
                  <a:pt x="68" y="1622"/>
                </a:cubicBezTo>
                <a:cubicBezTo>
                  <a:pt x="68" y="1561"/>
                  <a:pt x="100" y="1505"/>
                  <a:pt x="152" y="1474"/>
                </a:cubicBezTo>
                <a:cubicBezTo>
                  <a:pt x="372" y="1342"/>
                  <a:pt x="372" y="1342"/>
                  <a:pt x="372" y="1342"/>
                </a:cubicBezTo>
                <a:cubicBezTo>
                  <a:pt x="431" y="1402"/>
                  <a:pt x="431" y="1402"/>
                  <a:pt x="431" y="1402"/>
                </a:cubicBezTo>
                <a:cubicBezTo>
                  <a:pt x="372" y="1438"/>
                  <a:pt x="372" y="1438"/>
                  <a:pt x="372" y="1438"/>
                </a:cubicBezTo>
                <a:cubicBezTo>
                  <a:pt x="290" y="1487"/>
                  <a:pt x="239" y="1576"/>
                  <a:pt x="239" y="1672"/>
                </a:cubicBezTo>
                <a:cubicBezTo>
                  <a:pt x="239" y="1775"/>
                  <a:pt x="239" y="1775"/>
                  <a:pt x="239" y="1775"/>
                </a:cubicBezTo>
                <a:close/>
                <a:moveTo>
                  <a:pt x="307" y="1775"/>
                </a:moveTo>
                <a:cubicBezTo>
                  <a:pt x="307" y="1672"/>
                  <a:pt x="307" y="1672"/>
                  <a:pt x="307" y="1672"/>
                </a:cubicBezTo>
                <a:cubicBezTo>
                  <a:pt x="307" y="1600"/>
                  <a:pt x="345" y="1533"/>
                  <a:pt x="407" y="1496"/>
                </a:cubicBezTo>
                <a:cubicBezTo>
                  <a:pt x="602" y="1379"/>
                  <a:pt x="602" y="1379"/>
                  <a:pt x="602" y="1379"/>
                </a:cubicBezTo>
                <a:cubicBezTo>
                  <a:pt x="829" y="1775"/>
                  <a:pt x="829" y="1775"/>
                  <a:pt x="829" y="1775"/>
                </a:cubicBezTo>
                <a:lnTo>
                  <a:pt x="307" y="1775"/>
                </a:lnTo>
                <a:close/>
                <a:moveTo>
                  <a:pt x="881" y="1729"/>
                </a:moveTo>
                <a:cubicBezTo>
                  <a:pt x="693" y="1401"/>
                  <a:pt x="693" y="1401"/>
                  <a:pt x="693" y="1401"/>
                </a:cubicBezTo>
                <a:cubicBezTo>
                  <a:pt x="871" y="1498"/>
                  <a:pt x="871" y="1498"/>
                  <a:pt x="871" y="1498"/>
                </a:cubicBezTo>
                <a:cubicBezTo>
                  <a:pt x="884" y="1505"/>
                  <a:pt x="901" y="1503"/>
                  <a:pt x="912" y="1492"/>
                </a:cubicBezTo>
                <a:cubicBezTo>
                  <a:pt x="913" y="1491"/>
                  <a:pt x="913" y="1491"/>
                  <a:pt x="913" y="1491"/>
                </a:cubicBezTo>
                <a:cubicBezTo>
                  <a:pt x="951" y="1542"/>
                  <a:pt x="951" y="1542"/>
                  <a:pt x="951" y="1542"/>
                </a:cubicBezTo>
                <a:lnTo>
                  <a:pt x="881" y="1729"/>
                </a:lnTo>
                <a:close/>
                <a:moveTo>
                  <a:pt x="937" y="1775"/>
                </a:moveTo>
                <a:cubicBezTo>
                  <a:pt x="1014" y="1571"/>
                  <a:pt x="1014" y="1571"/>
                  <a:pt x="1014" y="1571"/>
                </a:cubicBezTo>
                <a:cubicBezTo>
                  <a:pt x="1034" y="1571"/>
                  <a:pt x="1034" y="1571"/>
                  <a:pt x="1034" y="1571"/>
                </a:cubicBezTo>
                <a:cubicBezTo>
                  <a:pt x="1111" y="1775"/>
                  <a:pt x="1111" y="1775"/>
                  <a:pt x="1111" y="1775"/>
                </a:cubicBezTo>
                <a:lnTo>
                  <a:pt x="937" y="1775"/>
                </a:lnTo>
                <a:close/>
                <a:moveTo>
                  <a:pt x="1097" y="1542"/>
                </a:moveTo>
                <a:cubicBezTo>
                  <a:pt x="1135" y="1491"/>
                  <a:pt x="1135" y="1491"/>
                  <a:pt x="1135" y="1491"/>
                </a:cubicBezTo>
                <a:cubicBezTo>
                  <a:pt x="1136" y="1492"/>
                  <a:pt x="1136" y="1492"/>
                  <a:pt x="1136" y="1492"/>
                </a:cubicBezTo>
                <a:cubicBezTo>
                  <a:pt x="1147" y="1503"/>
                  <a:pt x="1164" y="1505"/>
                  <a:pt x="1177" y="1498"/>
                </a:cubicBezTo>
                <a:cubicBezTo>
                  <a:pt x="1355" y="1401"/>
                  <a:pt x="1355" y="1401"/>
                  <a:pt x="1355" y="1401"/>
                </a:cubicBezTo>
                <a:cubicBezTo>
                  <a:pt x="1167" y="1729"/>
                  <a:pt x="1167" y="1729"/>
                  <a:pt x="1167" y="1729"/>
                </a:cubicBezTo>
                <a:lnTo>
                  <a:pt x="1097" y="1542"/>
                </a:lnTo>
                <a:close/>
                <a:moveTo>
                  <a:pt x="1219" y="1775"/>
                </a:moveTo>
                <a:cubicBezTo>
                  <a:pt x="1446" y="1379"/>
                  <a:pt x="1446" y="1379"/>
                  <a:pt x="1446" y="1379"/>
                </a:cubicBezTo>
                <a:cubicBezTo>
                  <a:pt x="1641" y="1496"/>
                  <a:pt x="1641" y="1496"/>
                  <a:pt x="1641" y="1496"/>
                </a:cubicBezTo>
                <a:cubicBezTo>
                  <a:pt x="1703" y="1533"/>
                  <a:pt x="1741" y="1600"/>
                  <a:pt x="1741" y="1672"/>
                </a:cubicBezTo>
                <a:cubicBezTo>
                  <a:pt x="1741" y="1775"/>
                  <a:pt x="1741" y="1775"/>
                  <a:pt x="1741" y="1775"/>
                </a:cubicBezTo>
                <a:cubicBezTo>
                  <a:pt x="1219" y="1775"/>
                  <a:pt x="1219" y="1775"/>
                  <a:pt x="1219" y="1775"/>
                </a:cubicBezTo>
                <a:close/>
                <a:moveTo>
                  <a:pt x="1980" y="1775"/>
                </a:moveTo>
                <a:cubicBezTo>
                  <a:pt x="1809" y="1775"/>
                  <a:pt x="1809" y="1775"/>
                  <a:pt x="1809" y="1775"/>
                </a:cubicBezTo>
                <a:cubicBezTo>
                  <a:pt x="1809" y="1672"/>
                  <a:pt x="1809" y="1672"/>
                  <a:pt x="1809" y="1672"/>
                </a:cubicBezTo>
                <a:cubicBezTo>
                  <a:pt x="1809" y="1576"/>
                  <a:pt x="1758" y="1487"/>
                  <a:pt x="1676" y="1437"/>
                </a:cubicBezTo>
                <a:cubicBezTo>
                  <a:pt x="1617" y="1402"/>
                  <a:pt x="1617" y="1402"/>
                  <a:pt x="1617" y="1402"/>
                </a:cubicBezTo>
                <a:cubicBezTo>
                  <a:pt x="1676" y="1342"/>
                  <a:pt x="1676" y="1342"/>
                  <a:pt x="1676" y="1342"/>
                </a:cubicBezTo>
                <a:cubicBezTo>
                  <a:pt x="1896" y="1474"/>
                  <a:pt x="1896" y="1474"/>
                  <a:pt x="1896" y="1474"/>
                </a:cubicBezTo>
                <a:cubicBezTo>
                  <a:pt x="1948" y="1505"/>
                  <a:pt x="1980" y="1561"/>
                  <a:pt x="1980" y="1622"/>
                </a:cubicBezTo>
                <a:cubicBezTo>
                  <a:pt x="1980" y="1775"/>
                  <a:pt x="1980" y="1775"/>
                  <a:pt x="1980" y="1775"/>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140" name="Google Shape;140;p17"/>
          <p:cNvSpPr/>
          <p:nvPr/>
        </p:nvSpPr>
        <p:spPr>
          <a:xfrm>
            <a:off x="2616973" y="2316002"/>
            <a:ext cx="841800" cy="841800"/>
          </a:xfrm>
          <a:prstGeom prst="ellipse">
            <a:avLst/>
          </a:prstGeom>
          <a:noFill/>
          <a:ln w="12700" cap="flat" cmpd="sng">
            <a:solidFill>
              <a:srgbClr val="2596BE">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FA9592-FB29-E42A-36DC-DEC791FFD2AD}"/>
              </a:ext>
            </a:extLst>
          </p:cNvPr>
          <p:cNvSpPr txBox="1"/>
          <p:nvPr/>
        </p:nvSpPr>
        <p:spPr>
          <a:xfrm>
            <a:off x="1195754" y="899664"/>
            <a:ext cx="9554308" cy="4247317"/>
          </a:xfrm>
          <a:prstGeom prst="rect">
            <a:avLst/>
          </a:prstGeom>
          <a:noFill/>
        </p:spPr>
        <p:txBody>
          <a:bodyPr wrap="square" rtlCol="0">
            <a:spAutoFit/>
          </a:bodyPr>
          <a:lstStyle/>
          <a:p>
            <a:r>
              <a:rPr lang="en-US" sz="3600" b="1" dirty="0">
                <a:solidFill>
                  <a:srgbClr val="2596BE"/>
                </a:solidFill>
                <a:latin typeface="Montserrat" panose="00000500000000000000" pitchFamily="2" charset="0"/>
              </a:rPr>
              <a:t>Funding</a:t>
            </a:r>
            <a:r>
              <a:rPr lang="en-US" sz="3600" b="1" dirty="0">
                <a:solidFill>
                  <a:srgbClr val="0070C0"/>
                </a:solidFill>
                <a:latin typeface="Montserrat" panose="00000500000000000000" pitchFamily="2" charset="0"/>
              </a:rPr>
              <a:t> </a:t>
            </a:r>
            <a:r>
              <a:rPr lang="en-US" sz="3600" b="1" dirty="0">
                <a:solidFill>
                  <a:schemeClr val="tx1"/>
                </a:solidFill>
                <a:latin typeface="Montserrat" panose="00000500000000000000" pitchFamily="2" charset="0"/>
              </a:rPr>
              <a:t>Structure</a:t>
            </a: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r>
              <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rPr>
              <a:t>How Long Have You Been in Business</a:t>
            </a: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endParaRPr lang="en-US" sz="1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endParaRPr lang="en-US" sz="1800" b="1" dirty="0">
              <a:solidFill>
                <a:schemeClr val="tx1"/>
              </a:solidFill>
              <a:latin typeface="Montserrat" panose="00000500000000000000" pitchFamily="2" charset="0"/>
            </a:endParaRPr>
          </a:p>
          <a:p>
            <a:endParaRPr lang="en-US" sz="3600" dirty="0">
              <a:solidFill>
                <a:schemeClr val="tx1"/>
              </a:solidFill>
            </a:endParaRPr>
          </a:p>
          <a:p>
            <a:endParaRPr lang="en-US" sz="3600" dirty="0">
              <a:solidFill>
                <a:schemeClr val="accent5"/>
              </a:solidFill>
            </a:endParaRPr>
          </a:p>
        </p:txBody>
      </p:sp>
      <p:sp>
        <p:nvSpPr>
          <p:cNvPr id="3" name="Rectangle: Rounded Corners 2">
            <a:extLst>
              <a:ext uri="{FF2B5EF4-FFF2-40B4-BE49-F238E27FC236}">
                <a16:creationId xmlns:a16="http://schemas.microsoft.com/office/drawing/2014/main" id="{D4062ADB-DDFD-2711-964B-F4A7ABF94AB9}"/>
              </a:ext>
            </a:extLst>
          </p:cNvPr>
          <p:cNvSpPr/>
          <p:nvPr/>
        </p:nvSpPr>
        <p:spPr>
          <a:xfrm>
            <a:off x="6050324" y="3429000"/>
            <a:ext cx="2230560" cy="1453662"/>
          </a:xfrm>
          <a:prstGeom prst="roundRect">
            <a:avLst/>
          </a:prstGeom>
          <a:solidFill>
            <a:srgbClr val="CCECFF"/>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Year 3 in Business</a:t>
            </a:r>
          </a:p>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Up to $100,000</a:t>
            </a:r>
          </a:p>
        </p:txBody>
      </p:sp>
      <p:sp>
        <p:nvSpPr>
          <p:cNvPr id="4" name="Rectangle: Rounded Corners 3">
            <a:extLst>
              <a:ext uri="{FF2B5EF4-FFF2-40B4-BE49-F238E27FC236}">
                <a16:creationId xmlns:a16="http://schemas.microsoft.com/office/drawing/2014/main" id="{4BF4C703-DCA9-2998-CDA3-A64A978F8734}"/>
              </a:ext>
            </a:extLst>
          </p:cNvPr>
          <p:cNvSpPr/>
          <p:nvPr/>
        </p:nvSpPr>
        <p:spPr>
          <a:xfrm>
            <a:off x="8526090" y="3429000"/>
            <a:ext cx="2182080" cy="1453662"/>
          </a:xfrm>
          <a:prstGeom prst="roundRect">
            <a:avLst/>
          </a:prstGeom>
          <a:solidFill>
            <a:srgbClr val="CCECFF"/>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Year 3+ Established Business</a:t>
            </a:r>
          </a:p>
          <a:p>
            <a:pPr algn="ctr"/>
            <a:r>
              <a:rPr lang="en-U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May qualify for funding above $100,000</a:t>
            </a:r>
          </a:p>
        </p:txBody>
      </p:sp>
      <p:sp>
        <p:nvSpPr>
          <p:cNvPr id="5" name="Rectangle: Rounded Corners 4">
            <a:extLst>
              <a:ext uri="{FF2B5EF4-FFF2-40B4-BE49-F238E27FC236}">
                <a16:creationId xmlns:a16="http://schemas.microsoft.com/office/drawing/2014/main" id="{69E83E0C-CFFB-DBF1-4BF4-63C3F73A9E9E}"/>
              </a:ext>
            </a:extLst>
          </p:cNvPr>
          <p:cNvSpPr/>
          <p:nvPr/>
        </p:nvSpPr>
        <p:spPr>
          <a:xfrm>
            <a:off x="3623039" y="3429000"/>
            <a:ext cx="2182079" cy="1453662"/>
          </a:xfrm>
          <a:prstGeom prst="roundRect">
            <a:avLst/>
          </a:prstGeom>
          <a:solidFill>
            <a:srgbClr val="CCECFF"/>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Year 2 in Business</a:t>
            </a:r>
          </a:p>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Up to $50,000</a:t>
            </a:r>
          </a:p>
        </p:txBody>
      </p:sp>
      <p:sp>
        <p:nvSpPr>
          <p:cNvPr id="6" name="Rectangle: Rounded Corners 5">
            <a:extLst>
              <a:ext uri="{FF2B5EF4-FFF2-40B4-BE49-F238E27FC236}">
                <a16:creationId xmlns:a16="http://schemas.microsoft.com/office/drawing/2014/main" id="{EA4C1D5C-5AAA-4FDC-9491-FCE662327AB6}"/>
              </a:ext>
            </a:extLst>
          </p:cNvPr>
          <p:cNvSpPr/>
          <p:nvPr/>
        </p:nvSpPr>
        <p:spPr>
          <a:xfrm>
            <a:off x="1195754" y="3429000"/>
            <a:ext cx="2182079" cy="1453662"/>
          </a:xfrm>
          <a:prstGeom prst="roundRect">
            <a:avLst/>
          </a:prstGeom>
          <a:solidFill>
            <a:srgbClr val="CCECFF"/>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Year 1 in Business</a:t>
            </a:r>
          </a:p>
          <a:p>
            <a:pPr algn="ctr"/>
            <a:r>
              <a:rPr lang="en-US" b="1" dirty="0">
                <a:solidFill>
                  <a:schemeClr val="tx1"/>
                </a:solidFill>
                <a:latin typeface="Open Sans" panose="020B0606030504020204" pitchFamily="34" charset="0"/>
                <a:ea typeface="Open Sans" panose="020B0606030504020204" pitchFamily="34" charset="0"/>
                <a:cs typeface="Open Sans" panose="020B0606030504020204" pitchFamily="34" charset="0"/>
              </a:rPr>
              <a:t>Up to $25,000</a:t>
            </a:r>
          </a:p>
          <a:p>
            <a:pPr algn="ctr"/>
            <a:r>
              <a:rPr lang="en-US" sz="1200" dirty="0">
                <a:solidFill>
                  <a:schemeClr val="tx1"/>
                </a:solidFill>
                <a:latin typeface="Open Sans" panose="020B0606030504020204" pitchFamily="34" charset="0"/>
                <a:ea typeface="Open Sans" panose="020B0606030504020204" pitchFamily="34" charset="0"/>
                <a:cs typeface="Open Sans" panose="020B0606030504020204" pitchFamily="34" charset="0"/>
              </a:rPr>
              <a:t>Often initial funding around $10K+/- with possible follow up within first year</a:t>
            </a:r>
          </a:p>
        </p:txBody>
      </p:sp>
      <p:pic>
        <p:nvPicPr>
          <p:cNvPr id="11" name="Picture 10">
            <a:extLst>
              <a:ext uri="{FF2B5EF4-FFF2-40B4-BE49-F238E27FC236}">
                <a16:creationId xmlns:a16="http://schemas.microsoft.com/office/drawing/2014/main" id="{4D4C95E3-459A-3E83-1757-134782A89672}"/>
              </a:ext>
            </a:extLst>
          </p:cNvPr>
          <p:cNvPicPr>
            <a:picLocks noChangeAspect="1"/>
          </p:cNvPicPr>
          <p:nvPr/>
        </p:nvPicPr>
        <p:blipFill>
          <a:blip r:embed="rId2"/>
          <a:stretch>
            <a:fillRect/>
          </a:stretch>
        </p:blipFill>
        <p:spPr>
          <a:xfrm>
            <a:off x="219258" y="167863"/>
            <a:ext cx="402371" cy="262151"/>
          </a:xfrm>
          <a:prstGeom prst="rect">
            <a:avLst/>
          </a:prstGeom>
        </p:spPr>
      </p:pic>
      <p:cxnSp>
        <p:nvCxnSpPr>
          <p:cNvPr id="15" name="Google Shape;157;p18">
            <a:extLst>
              <a:ext uri="{FF2B5EF4-FFF2-40B4-BE49-F238E27FC236}">
                <a16:creationId xmlns:a16="http://schemas.microsoft.com/office/drawing/2014/main" id="{FB9198CF-4A25-4AAD-5011-C4BDA1EA8870}"/>
              </a:ext>
            </a:extLst>
          </p:cNvPr>
          <p:cNvCxnSpPr>
            <a:cxnSpLocks/>
          </p:cNvCxnSpPr>
          <p:nvPr/>
        </p:nvCxnSpPr>
        <p:spPr>
          <a:xfrm>
            <a:off x="1276404" y="1631067"/>
            <a:ext cx="6132581" cy="0"/>
          </a:xfrm>
          <a:prstGeom prst="straightConnector1">
            <a:avLst/>
          </a:prstGeom>
          <a:noFill/>
          <a:ln w="63500" cap="flat" cmpd="sng">
            <a:solidFill>
              <a:srgbClr val="2596BE"/>
            </a:solidFill>
            <a:prstDash val="solid"/>
            <a:miter lim="800000"/>
            <a:headEnd type="none" w="sm" len="sm"/>
            <a:tailEnd type="none" w="sm" len="sm"/>
          </a:ln>
        </p:spPr>
      </p:cxnSp>
      <p:sp>
        <p:nvSpPr>
          <p:cNvPr id="21" name="TextBox 20">
            <a:extLst>
              <a:ext uri="{FF2B5EF4-FFF2-40B4-BE49-F238E27FC236}">
                <a16:creationId xmlns:a16="http://schemas.microsoft.com/office/drawing/2014/main" id="{B13D79EA-26BE-6E1D-5F07-AE24A643671F}"/>
              </a:ext>
            </a:extLst>
          </p:cNvPr>
          <p:cNvSpPr txBox="1"/>
          <p:nvPr/>
        </p:nvSpPr>
        <p:spPr>
          <a:xfrm>
            <a:off x="1195754" y="2362471"/>
            <a:ext cx="6132580" cy="738664"/>
          </a:xfrm>
          <a:prstGeom prst="rect">
            <a:avLst/>
          </a:prstGeom>
          <a:noFill/>
        </p:spPr>
        <p:txBody>
          <a:bodyPr wrap="square" rtlCol="0">
            <a:spAutoFit/>
          </a:bodyPr>
          <a:lstStyle/>
          <a:p>
            <a:r>
              <a:rPr lang="en-US" dirty="0">
                <a:solidFill>
                  <a:schemeClr val="tx1"/>
                </a:solidFill>
                <a:latin typeface="Open Sans" panose="020B0606030504020204" pitchFamily="34" charset="0"/>
                <a:ea typeface="Open Sans" panose="020B0606030504020204" pitchFamily="34" charset="0"/>
                <a:cs typeface="Open Sans" panose="020B0606030504020204" pitchFamily="34" charset="0"/>
              </a:rPr>
              <a:t>The primary determining factor when considering maximum loan request is length of time in business.</a:t>
            </a:r>
          </a:p>
          <a:p>
            <a:endParaRPr lang="en-US" dirty="0"/>
          </a:p>
        </p:txBody>
      </p:sp>
    </p:spTree>
    <p:extLst>
      <p:ext uri="{BB962C8B-B14F-4D97-AF65-F5344CB8AC3E}">
        <p14:creationId xmlns:p14="http://schemas.microsoft.com/office/powerpoint/2010/main" val="2995184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8"/>
          <p:cNvSpPr/>
          <p:nvPr/>
        </p:nvSpPr>
        <p:spPr>
          <a:xfrm>
            <a:off x="1194618" y="4152077"/>
            <a:ext cx="2907900" cy="2266702"/>
          </a:xfrm>
          <a:prstGeom prst="rect">
            <a:avLst/>
          </a:prstGeom>
          <a:solidFill>
            <a:srgbClr val="FEFFFF"/>
          </a:solidFill>
          <a:ln>
            <a:noFill/>
          </a:ln>
          <a:effectLst>
            <a:outerShdw blurRad="38100" dist="12700" dir="5400000" algn="t" rotWithShape="0">
              <a:srgbClr val="000000">
                <a:alpha val="14900"/>
              </a:srgbClr>
            </a:outerShdw>
          </a:effectLst>
        </p:spPr>
        <p:txBody>
          <a:bodyPr spcFirstLastPara="1" wrap="square" lIns="252000" tIns="360000" rIns="252000" bIns="45700" anchor="t" anchorCtr="0">
            <a:noAutofit/>
          </a:bodyPr>
          <a:lstStyle/>
          <a:p>
            <a:pPr marL="0" marR="0" lvl="0" indent="0" algn="l" rtl="0">
              <a:spcBef>
                <a:spcPts val="0"/>
              </a:spcBef>
              <a:spcAft>
                <a:spcPts val="0"/>
              </a:spcAft>
              <a:buNone/>
            </a:pPr>
            <a:r>
              <a:rPr lang="en" sz="1800" b="1" dirty="0">
                <a:solidFill>
                  <a:srgbClr val="222222"/>
                </a:solidFill>
                <a:latin typeface="Open Sans"/>
                <a:ea typeface="Open Sans"/>
                <a:cs typeface="Open Sans"/>
                <a:sym typeface="Open Sans"/>
              </a:rPr>
              <a:t>Length of Loan</a:t>
            </a:r>
            <a:endParaRPr sz="1800" dirty="0"/>
          </a:p>
          <a:p>
            <a:pPr marL="0" marR="0" lvl="0" indent="0" algn="l" rtl="0">
              <a:lnSpc>
                <a:spcPct val="130000"/>
              </a:lnSpc>
              <a:spcBef>
                <a:spcPts val="1000"/>
              </a:spcBef>
              <a:spcAft>
                <a:spcPts val="0"/>
              </a:spcAft>
              <a:buNone/>
            </a:pPr>
            <a:r>
              <a:rPr lang="en" dirty="0">
                <a:solidFill>
                  <a:srgbClr val="222222"/>
                </a:solidFill>
                <a:latin typeface="Open Sans"/>
                <a:ea typeface="Open Sans"/>
                <a:cs typeface="Open Sans"/>
                <a:sym typeface="Open Sans"/>
              </a:rPr>
              <a:t>Loan term up to a maximum term of 5 </a:t>
            </a:r>
            <a:r>
              <a:rPr lang="en">
                <a:solidFill>
                  <a:srgbClr val="222222"/>
                </a:solidFill>
                <a:latin typeface="Open Sans"/>
                <a:ea typeface="Open Sans"/>
                <a:cs typeface="Open Sans"/>
                <a:sym typeface="Open Sans"/>
              </a:rPr>
              <a:t>years (60 </a:t>
            </a:r>
            <a:r>
              <a:rPr lang="en" dirty="0">
                <a:solidFill>
                  <a:srgbClr val="222222"/>
                </a:solidFill>
                <a:latin typeface="Open Sans"/>
                <a:ea typeface="Open Sans"/>
                <a:cs typeface="Open Sans"/>
                <a:sym typeface="Open Sans"/>
              </a:rPr>
              <a:t>months)</a:t>
            </a:r>
            <a:endParaRPr sz="1800" dirty="0"/>
          </a:p>
        </p:txBody>
      </p:sp>
      <p:cxnSp>
        <p:nvCxnSpPr>
          <p:cNvPr id="146" name="Google Shape;146;p18"/>
          <p:cNvCxnSpPr/>
          <p:nvPr/>
        </p:nvCxnSpPr>
        <p:spPr>
          <a:xfrm>
            <a:off x="1194618" y="4097351"/>
            <a:ext cx="2908800" cy="0"/>
          </a:xfrm>
          <a:prstGeom prst="straightConnector1">
            <a:avLst/>
          </a:prstGeom>
          <a:noFill/>
          <a:ln w="63500" cap="flat" cmpd="sng">
            <a:solidFill>
              <a:srgbClr val="2596BE"/>
            </a:solidFill>
            <a:prstDash val="solid"/>
            <a:miter lim="800000"/>
            <a:headEnd type="none" w="sm" len="sm"/>
            <a:tailEnd type="none" w="sm" len="sm"/>
          </a:ln>
        </p:spPr>
      </p:cxnSp>
      <p:sp>
        <p:nvSpPr>
          <p:cNvPr id="147" name="Google Shape;147;p18"/>
          <p:cNvSpPr/>
          <p:nvPr/>
        </p:nvSpPr>
        <p:spPr>
          <a:xfrm>
            <a:off x="1174130" y="1145904"/>
            <a:ext cx="7153153" cy="2912156"/>
          </a:xfrm>
          <a:prstGeom prst="rect">
            <a:avLst/>
          </a:prstGeom>
          <a:solidFill>
            <a:srgbClr val="FEFFFF"/>
          </a:solidFill>
          <a:ln>
            <a:noFill/>
          </a:ln>
          <a:effectLst>
            <a:outerShdw blurRad="38100" dist="12700" dir="5400000" algn="t" rotWithShape="0">
              <a:srgbClr val="000000">
                <a:alpha val="14900"/>
              </a:srgbClr>
            </a:outerShdw>
          </a:effectLst>
        </p:spPr>
        <p:txBody>
          <a:bodyPr spcFirstLastPara="1" wrap="square" lIns="252000" tIns="360000" rIns="252000" bIns="45700" anchor="t" anchorCtr="0">
            <a:noAutofit/>
          </a:bodyPr>
          <a:lstStyle/>
          <a:p>
            <a:pPr marL="0" marR="0" lvl="0" indent="0" algn="l" rtl="0">
              <a:spcBef>
                <a:spcPts val="0"/>
              </a:spcBef>
              <a:spcAft>
                <a:spcPts val="0"/>
              </a:spcAft>
              <a:buNone/>
            </a:pPr>
            <a:r>
              <a:rPr lang="en" sz="1800" b="1" dirty="0">
                <a:solidFill>
                  <a:srgbClr val="222222"/>
                </a:solidFill>
                <a:latin typeface="Open Sans"/>
                <a:ea typeface="Open Sans"/>
                <a:cs typeface="Open Sans"/>
                <a:sym typeface="Open Sans"/>
              </a:rPr>
              <a:t>Interest Rates</a:t>
            </a:r>
            <a:endParaRPr sz="1800" dirty="0"/>
          </a:p>
          <a:p>
            <a:pPr marL="228600" marR="0" lvl="0" indent="-254000" algn="l" rtl="0">
              <a:lnSpc>
                <a:spcPct val="130000"/>
              </a:lnSpc>
              <a:spcBef>
                <a:spcPts val="1000"/>
              </a:spcBef>
              <a:spcAft>
                <a:spcPts val="0"/>
              </a:spcAft>
              <a:buClr>
                <a:srgbClr val="2596BE"/>
              </a:buClr>
              <a:buSzPts val="1400"/>
              <a:buFont typeface="Montserrat"/>
              <a:buAutoNum type="arabicPeriod"/>
            </a:pPr>
            <a:r>
              <a:rPr lang="en" dirty="0">
                <a:solidFill>
                  <a:srgbClr val="222222"/>
                </a:solidFill>
                <a:latin typeface="Open Sans"/>
                <a:ea typeface="Open Sans"/>
                <a:cs typeface="Open Sans"/>
                <a:sym typeface="Open Sans"/>
              </a:rPr>
              <a:t>Rates are currently between 10 -15%.</a:t>
            </a:r>
          </a:p>
          <a:p>
            <a:pPr marL="228600" marR="0" lvl="0" indent="-254000" algn="l" rtl="0">
              <a:lnSpc>
                <a:spcPct val="130000"/>
              </a:lnSpc>
              <a:spcBef>
                <a:spcPts val="1000"/>
              </a:spcBef>
              <a:spcAft>
                <a:spcPts val="0"/>
              </a:spcAft>
              <a:buClr>
                <a:srgbClr val="2596BE"/>
              </a:buClr>
              <a:buSzPts val="1400"/>
              <a:buFont typeface="Montserrat"/>
              <a:buAutoNum type="arabicPeriod"/>
            </a:pPr>
            <a:r>
              <a:rPr lang="en" dirty="0">
                <a:solidFill>
                  <a:srgbClr val="222222"/>
                </a:solidFill>
                <a:latin typeface="Open Sans"/>
                <a:ea typeface="Open Sans"/>
                <a:cs typeface="Open Sans"/>
                <a:sym typeface="Open Sans"/>
              </a:rPr>
              <a:t>In partnership with the </a:t>
            </a:r>
            <a:r>
              <a:rPr lang="en-US" dirty="0">
                <a:solidFill>
                  <a:srgbClr val="222222"/>
                </a:solidFill>
                <a:latin typeface="Open Sans"/>
                <a:ea typeface="Open Sans"/>
                <a:cs typeface="Open Sans"/>
                <a:sym typeface="Open Sans"/>
              </a:rPr>
              <a:t>Utah Assistive Technology Foundation, we also offer discounted rates for Utahns with disabilities. </a:t>
            </a:r>
            <a:endParaRPr dirty="0">
              <a:solidFill>
                <a:srgbClr val="222222"/>
              </a:solidFill>
              <a:latin typeface="Open Sans"/>
              <a:ea typeface="Open Sans"/>
              <a:cs typeface="Open Sans"/>
              <a:sym typeface="Open Sans"/>
            </a:endParaRPr>
          </a:p>
          <a:p>
            <a:pPr marL="228600" marR="0" lvl="0" indent="-254000" algn="l" rtl="0">
              <a:lnSpc>
                <a:spcPct val="130000"/>
              </a:lnSpc>
              <a:spcBef>
                <a:spcPts val="1000"/>
              </a:spcBef>
              <a:spcAft>
                <a:spcPts val="0"/>
              </a:spcAft>
              <a:buClr>
                <a:srgbClr val="2596BE"/>
              </a:buClr>
              <a:buSzPts val="1400"/>
              <a:buFont typeface="Montserrat"/>
              <a:buAutoNum type="arabicPeriod"/>
            </a:pPr>
            <a:r>
              <a:rPr lang="en" dirty="0">
                <a:solidFill>
                  <a:srgbClr val="222222"/>
                </a:solidFill>
                <a:latin typeface="Open Sans"/>
                <a:ea typeface="Open Sans"/>
                <a:cs typeface="Open Sans"/>
                <a:sym typeface="Open Sans"/>
              </a:rPr>
              <a:t>There are no prepayment penalties.</a:t>
            </a:r>
            <a:endParaRPr sz="1800" dirty="0"/>
          </a:p>
        </p:txBody>
      </p:sp>
      <p:sp>
        <p:nvSpPr>
          <p:cNvPr id="148" name="Google Shape;148;p18"/>
          <p:cNvSpPr txBox="1"/>
          <p:nvPr/>
        </p:nvSpPr>
        <p:spPr>
          <a:xfrm>
            <a:off x="1174130" y="308902"/>
            <a:ext cx="9152700" cy="7002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22222"/>
                </a:solidFill>
                <a:latin typeface="Montserrat"/>
                <a:ea typeface="Montserrat"/>
                <a:cs typeface="Montserrat"/>
                <a:sym typeface="Montserrat"/>
              </a:rPr>
              <a:t>Our Loan </a:t>
            </a:r>
            <a:r>
              <a:rPr lang="en" sz="3600" b="1" dirty="0">
                <a:solidFill>
                  <a:srgbClr val="2596BE"/>
                </a:solidFill>
                <a:latin typeface="Montserrat"/>
                <a:ea typeface="Montserrat"/>
                <a:cs typeface="Montserrat"/>
                <a:sym typeface="Montserrat"/>
              </a:rPr>
              <a:t>Terms</a:t>
            </a:r>
            <a:endParaRPr sz="3600" b="1" dirty="0">
              <a:solidFill>
                <a:srgbClr val="2596BE"/>
              </a:solidFill>
              <a:latin typeface="Montserrat"/>
              <a:ea typeface="Montserrat"/>
              <a:cs typeface="Montserrat"/>
              <a:sym typeface="Montserrat"/>
            </a:endParaRPr>
          </a:p>
        </p:txBody>
      </p:sp>
      <p:sp>
        <p:nvSpPr>
          <p:cNvPr id="152" name="Google Shape;152;p18"/>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153" name="Google Shape;153;p18"/>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154" name="Google Shape;154;p18"/>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155" name="Google Shape;155;p18"/>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8</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156" name="Google Shape;156;p18"/>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cxnSp>
        <p:nvCxnSpPr>
          <p:cNvPr id="157" name="Google Shape;157;p18"/>
          <p:cNvCxnSpPr>
            <a:cxnSpLocks/>
          </p:cNvCxnSpPr>
          <p:nvPr/>
        </p:nvCxnSpPr>
        <p:spPr>
          <a:xfrm>
            <a:off x="1174129" y="1145904"/>
            <a:ext cx="7153153" cy="0"/>
          </a:xfrm>
          <a:prstGeom prst="straightConnector1">
            <a:avLst/>
          </a:prstGeom>
          <a:noFill/>
          <a:ln w="63500" cap="flat" cmpd="sng">
            <a:solidFill>
              <a:srgbClr val="2596BE"/>
            </a:solidFill>
            <a:prstDash val="solid"/>
            <a:miter lim="800000"/>
            <a:headEnd type="none" w="sm" len="sm"/>
            <a:tailEnd type="none" w="sm" len="sm"/>
          </a:ln>
        </p:spPr>
      </p:cxnSp>
      <p:sp>
        <p:nvSpPr>
          <p:cNvPr id="17" name="Google Shape;147;p18">
            <a:extLst>
              <a:ext uri="{FF2B5EF4-FFF2-40B4-BE49-F238E27FC236}">
                <a16:creationId xmlns:a16="http://schemas.microsoft.com/office/drawing/2014/main" id="{75CDAD9B-C524-F9B6-29BC-9ADD530A4856}"/>
              </a:ext>
            </a:extLst>
          </p:cNvPr>
          <p:cNvSpPr/>
          <p:nvPr/>
        </p:nvSpPr>
        <p:spPr>
          <a:xfrm>
            <a:off x="4479402" y="4087170"/>
            <a:ext cx="7153153" cy="2331609"/>
          </a:xfrm>
          <a:prstGeom prst="rect">
            <a:avLst/>
          </a:prstGeom>
          <a:solidFill>
            <a:srgbClr val="FEFFFF"/>
          </a:solidFill>
          <a:ln>
            <a:noFill/>
          </a:ln>
          <a:effectLst>
            <a:outerShdw blurRad="38100" dist="12700" dir="5400000" algn="t" rotWithShape="0">
              <a:srgbClr val="000000">
                <a:alpha val="14900"/>
              </a:srgbClr>
            </a:outerShdw>
          </a:effectLst>
        </p:spPr>
        <p:txBody>
          <a:bodyPr spcFirstLastPara="1" wrap="square" lIns="252000" tIns="360000" rIns="252000" bIns="45700" anchor="t" anchorCtr="0">
            <a:noAutofit/>
          </a:bodyPr>
          <a:lstStyle/>
          <a:p>
            <a:pPr marL="0" marR="0" lvl="0" indent="0" algn="l" rtl="0">
              <a:spcBef>
                <a:spcPts val="0"/>
              </a:spcBef>
              <a:spcAft>
                <a:spcPts val="0"/>
              </a:spcAft>
              <a:buNone/>
            </a:pPr>
            <a:r>
              <a:rPr lang="en-US" sz="1800" b="1" dirty="0">
                <a:solidFill>
                  <a:srgbClr val="222222"/>
                </a:solidFill>
                <a:latin typeface="Open Sans"/>
                <a:ea typeface="Open Sans"/>
                <a:cs typeface="Open Sans"/>
                <a:sym typeface="Open Sans"/>
              </a:rPr>
              <a:t>Disbursement of Funds</a:t>
            </a:r>
            <a:endParaRPr sz="1800" dirty="0"/>
          </a:p>
          <a:p>
            <a:pPr lvl="0">
              <a:lnSpc>
                <a:spcPct val="150000"/>
              </a:lnSpc>
              <a:spcBef>
                <a:spcPts val="1000"/>
              </a:spcBef>
              <a:buClr>
                <a:srgbClr val="2596BE"/>
              </a:buClr>
              <a:buSzPts val="1400"/>
            </a:pPr>
            <a:r>
              <a:rPr lang="en-US" dirty="0">
                <a:latin typeface="Open Sans" panose="020B0606030504020204" pitchFamily="34" charset="0"/>
                <a:ea typeface="Open Sans" panose="020B0606030504020204" pitchFamily="34" charset="0"/>
                <a:cs typeface="Open Sans" panose="020B0606030504020204" pitchFamily="34" charset="0"/>
              </a:rPr>
              <a:t>We disburse funds on an as-needed basis and don’t typically release the full amount of your loan at closing. As an SBA microlender we have specific audit conditions that require that we keep detailed records of each use of funds that are as close as possible to the ones you will list in your application.</a:t>
            </a:r>
          </a:p>
        </p:txBody>
      </p:sp>
      <p:cxnSp>
        <p:nvCxnSpPr>
          <p:cNvPr id="19" name="Google Shape;157;p18">
            <a:extLst>
              <a:ext uri="{FF2B5EF4-FFF2-40B4-BE49-F238E27FC236}">
                <a16:creationId xmlns:a16="http://schemas.microsoft.com/office/drawing/2014/main" id="{076C99FA-99F9-AF2C-F877-A9A42EC5A624}"/>
              </a:ext>
            </a:extLst>
          </p:cNvPr>
          <p:cNvCxnSpPr>
            <a:cxnSpLocks/>
          </p:cNvCxnSpPr>
          <p:nvPr/>
        </p:nvCxnSpPr>
        <p:spPr>
          <a:xfrm>
            <a:off x="4479402" y="4097351"/>
            <a:ext cx="7153153" cy="0"/>
          </a:xfrm>
          <a:prstGeom prst="straightConnector1">
            <a:avLst/>
          </a:prstGeom>
          <a:noFill/>
          <a:ln w="63500" cap="flat" cmpd="sng">
            <a:solidFill>
              <a:srgbClr val="2596BE"/>
            </a:solidFill>
            <a:prstDash val="solid"/>
            <a:miter lim="800000"/>
            <a:headEnd type="none" w="sm" len="sm"/>
            <a:tailEnd type="none" w="sm" len="sm"/>
          </a:ln>
        </p:spPr>
      </p:cxnSp>
      <p:sp>
        <p:nvSpPr>
          <p:cNvPr id="6" name="TextBox 5">
            <a:extLst>
              <a:ext uri="{FF2B5EF4-FFF2-40B4-BE49-F238E27FC236}">
                <a16:creationId xmlns:a16="http://schemas.microsoft.com/office/drawing/2014/main" id="{F9EAC943-90D3-5EF5-80EB-C221F688E66A}"/>
              </a:ext>
            </a:extLst>
          </p:cNvPr>
          <p:cNvSpPr txBox="1"/>
          <p:nvPr/>
        </p:nvSpPr>
        <p:spPr>
          <a:xfrm>
            <a:off x="2951544" y="5949387"/>
            <a:ext cx="184731" cy="307777"/>
          </a:xfrm>
          <a:prstGeom prst="rect">
            <a:avLst/>
          </a:prstGeom>
          <a:noFill/>
        </p:spPr>
        <p:txBody>
          <a:bodyPr wrap="none" rtlCol="0">
            <a:spAutoFit/>
          </a:bodyPr>
          <a:lstStyle/>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19"/>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4284825" y="0"/>
            <a:ext cx="8140800" cy="6858000"/>
          </a:xfrm>
          <a:prstGeom prst="rect">
            <a:avLst/>
          </a:prstGeom>
          <a:gradFill>
            <a:gsLst>
              <a:gs pos="0">
                <a:srgbClr val="222222">
                  <a:alpha val="40000"/>
                </a:srgbClr>
              </a:gs>
              <a:gs pos="99000">
                <a:srgbClr val="222222">
                  <a:alpha val="20000"/>
                </a:srgbClr>
              </a:gs>
              <a:gs pos="100000">
                <a:srgbClr val="222222">
                  <a:alpha val="20000"/>
                </a:srgbClr>
              </a:gs>
            </a:gsLst>
            <a:lin ang="5400012" scaled="0"/>
          </a:gradFill>
          <a:ln>
            <a:noFill/>
          </a:ln>
        </p:spPr>
      </p:pic>
      <p:sp>
        <p:nvSpPr>
          <p:cNvPr id="163" name="Google Shape;163;p19"/>
          <p:cNvSpPr/>
          <p:nvPr/>
        </p:nvSpPr>
        <p:spPr>
          <a:xfrm>
            <a:off x="4284525" y="3525"/>
            <a:ext cx="8141100" cy="6930464"/>
          </a:xfrm>
          <a:prstGeom prst="rect">
            <a:avLst/>
          </a:prstGeom>
          <a:solidFill>
            <a:srgbClr val="2596BE"/>
          </a:solidFill>
          <a:ln>
            <a:noFill/>
          </a:ln>
          <a:effectLst>
            <a:outerShdw blurRad="38100" dist="12700" dir="5400000" algn="ctr" rotWithShape="0">
              <a:srgbClr val="000000">
                <a:alpha val="24000"/>
              </a:srgbClr>
            </a:outerShdw>
          </a:effectLst>
        </p:spPr>
        <p:txBody>
          <a:bodyPr spcFirstLastPara="1" wrap="square" lIns="0" tIns="0" rIns="0" bIns="0" anchor="t" anchorCtr="0">
            <a:noAutofit/>
          </a:bodyPr>
          <a:lstStyle/>
          <a:p>
            <a:pPr marL="0" marR="0" lvl="0" indent="0" algn="ctr" rtl="0">
              <a:spcBef>
                <a:spcPts val="0"/>
              </a:spcBef>
              <a:spcAft>
                <a:spcPts val="0"/>
              </a:spcAft>
              <a:buNone/>
            </a:pPr>
            <a:endParaRPr sz="1400" b="1">
              <a:solidFill>
                <a:srgbClr val="222222"/>
              </a:solidFill>
              <a:latin typeface="Open Sans"/>
              <a:ea typeface="Open Sans"/>
              <a:cs typeface="Open Sans"/>
              <a:sym typeface="Open Sans"/>
            </a:endParaRPr>
          </a:p>
        </p:txBody>
      </p:sp>
      <p:sp>
        <p:nvSpPr>
          <p:cNvPr id="164" name="Google Shape;164;p19"/>
          <p:cNvSpPr txBox="1"/>
          <p:nvPr/>
        </p:nvSpPr>
        <p:spPr>
          <a:xfrm>
            <a:off x="5300825" y="588352"/>
            <a:ext cx="61143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a:solidFill>
                  <a:srgbClr val="FFFFFF"/>
                </a:solidFill>
                <a:latin typeface="Montserrat"/>
                <a:ea typeface="Montserrat"/>
                <a:cs typeface="Montserrat"/>
                <a:sym typeface="Montserrat"/>
              </a:rPr>
              <a:t>LOAN FEES</a:t>
            </a:r>
            <a:endParaRPr sz="3600" b="1">
              <a:solidFill>
                <a:srgbClr val="222222"/>
              </a:solidFill>
              <a:latin typeface="Montserrat"/>
              <a:ea typeface="Montserrat"/>
              <a:cs typeface="Montserrat"/>
              <a:sym typeface="Montserrat"/>
            </a:endParaRPr>
          </a:p>
        </p:txBody>
      </p:sp>
      <p:cxnSp>
        <p:nvCxnSpPr>
          <p:cNvPr id="165" name="Google Shape;165;p19"/>
          <p:cNvCxnSpPr/>
          <p:nvPr/>
        </p:nvCxnSpPr>
        <p:spPr>
          <a:xfrm>
            <a:off x="1252700" y="3436133"/>
            <a:ext cx="2547900" cy="0"/>
          </a:xfrm>
          <a:prstGeom prst="straightConnector1">
            <a:avLst/>
          </a:prstGeom>
          <a:noFill/>
          <a:ln w="9525" cap="flat" cmpd="sng">
            <a:solidFill>
              <a:schemeClr val="dk1">
                <a:alpha val="20000"/>
              </a:schemeClr>
            </a:solidFill>
            <a:prstDash val="solid"/>
            <a:miter lim="800000"/>
            <a:headEnd type="none" w="sm" len="sm"/>
            <a:tailEnd type="none" w="sm" len="sm"/>
          </a:ln>
        </p:spPr>
      </p:cxnSp>
      <p:sp>
        <p:nvSpPr>
          <p:cNvPr id="166" name="Google Shape;166;p19"/>
          <p:cNvSpPr txBox="1"/>
          <p:nvPr/>
        </p:nvSpPr>
        <p:spPr>
          <a:xfrm>
            <a:off x="5300823" y="1742707"/>
            <a:ext cx="6288665" cy="2212776"/>
          </a:xfrm>
          <a:prstGeom prst="rect">
            <a:avLst/>
          </a:prstGeom>
          <a:noFill/>
          <a:ln>
            <a:noFill/>
          </a:ln>
        </p:spPr>
        <p:txBody>
          <a:bodyPr spcFirstLastPara="1" wrap="square" lIns="0" tIns="36000" rIns="216000" bIns="36000" anchor="t" anchorCtr="0">
            <a:spAutoFit/>
          </a:bodyPr>
          <a:lstStyle/>
          <a:p>
            <a:pPr marL="0" marR="0" lvl="0" indent="0" algn="l" rtl="0">
              <a:spcBef>
                <a:spcPts val="0"/>
              </a:spcBef>
              <a:spcAft>
                <a:spcPts val="0"/>
              </a:spcAft>
              <a:buNone/>
            </a:pPr>
            <a:r>
              <a:rPr lang="en" sz="7200" b="1" dirty="0">
                <a:solidFill>
                  <a:srgbClr val="FFFFFF"/>
                </a:solidFill>
                <a:latin typeface="Montserrat"/>
                <a:ea typeface="Montserrat"/>
                <a:cs typeface="Montserrat"/>
                <a:sym typeface="Montserrat"/>
              </a:rPr>
              <a:t>3-6%</a:t>
            </a:r>
            <a:endParaRPr sz="8000" b="1" dirty="0">
              <a:solidFill>
                <a:srgbClr val="FFFFFF"/>
              </a:solidFill>
              <a:latin typeface="Montserrat"/>
              <a:ea typeface="Montserrat"/>
              <a:cs typeface="Montserrat"/>
              <a:sym typeface="Montserrat"/>
            </a:endParaRPr>
          </a:p>
          <a:p>
            <a:pPr marL="0" marR="0" lvl="0" indent="0" algn="l" rtl="0">
              <a:spcBef>
                <a:spcPts val="1000"/>
              </a:spcBef>
              <a:spcAft>
                <a:spcPts val="0"/>
              </a:spcAft>
              <a:buNone/>
            </a:pPr>
            <a:r>
              <a:rPr lang="en" b="1" dirty="0">
                <a:solidFill>
                  <a:srgbClr val="FFFFFF"/>
                </a:solidFill>
                <a:latin typeface="Open Sans"/>
                <a:ea typeface="Open Sans"/>
                <a:cs typeface="Open Sans"/>
                <a:sym typeface="Open Sans"/>
              </a:rPr>
              <a:t>Origination Fee</a:t>
            </a:r>
            <a:endParaRPr dirty="0"/>
          </a:p>
          <a:p>
            <a:pPr marL="0" marR="0" lvl="0" indent="0" algn="l" rtl="0">
              <a:lnSpc>
                <a:spcPct val="130000"/>
              </a:lnSpc>
              <a:spcBef>
                <a:spcPts val="1000"/>
              </a:spcBef>
              <a:spcAft>
                <a:spcPts val="0"/>
              </a:spcAft>
              <a:buNone/>
            </a:pPr>
            <a:r>
              <a:rPr lang="en-US" dirty="0">
                <a:solidFill>
                  <a:srgbClr val="FFFFFF"/>
                </a:solidFill>
                <a:latin typeface="Open Sans"/>
                <a:ea typeface="Open Sans"/>
                <a:cs typeface="Open Sans"/>
                <a:sym typeface="Open Sans"/>
              </a:rPr>
              <a:t>: 3-6% of the total loan amount. This fee is not paid upfront but is deducted from the</a:t>
            </a:r>
            <a:r>
              <a:rPr lang="en" dirty="0">
                <a:solidFill>
                  <a:srgbClr val="FFFFFF"/>
                </a:solidFill>
                <a:latin typeface="Open Sans"/>
                <a:ea typeface="Open Sans"/>
                <a:cs typeface="Open Sans"/>
                <a:sym typeface="Open Sans"/>
              </a:rPr>
              <a:t> loan amount.</a:t>
            </a:r>
            <a:endParaRPr sz="1800" dirty="0"/>
          </a:p>
        </p:txBody>
      </p:sp>
      <p:grpSp>
        <p:nvGrpSpPr>
          <p:cNvPr id="167" name="Google Shape;167;p19"/>
          <p:cNvGrpSpPr/>
          <p:nvPr/>
        </p:nvGrpSpPr>
        <p:grpSpPr>
          <a:xfrm>
            <a:off x="761838" y="945954"/>
            <a:ext cx="3280724" cy="1011304"/>
            <a:chOff x="795568" y="945954"/>
            <a:chExt cx="3031825" cy="1011304"/>
          </a:xfrm>
        </p:grpSpPr>
        <p:sp>
          <p:nvSpPr>
            <p:cNvPr id="168" name="Google Shape;168;p19"/>
            <p:cNvSpPr txBox="1"/>
            <p:nvPr/>
          </p:nvSpPr>
          <p:spPr>
            <a:xfrm>
              <a:off x="1019175" y="945954"/>
              <a:ext cx="1042500" cy="712878"/>
            </a:xfrm>
            <a:prstGeom prst="rect">
              <a:avLst/>
            </a:prstGeom>
            <a:noFill/>
            <a:ln>
              <a:noFill/>
            </a:ln>
          </p:spPr>
          <p:txBody>
            <a:bodyPr spcFirstLastPara="1" wrap="square" lIns="0" tIns="36000" rIns="0" bIns="36000" anchor="t" anchorCtr="0">
              <a:spAutoFit/>
            </a:bodyPr>
            <a:lstStyle/>
            <a:p>
              <a:pPr marL="0" marR="0" lvl="0" indent="0" algn="l" rtl="0">
                <a:lnSpc>
                  <a:spcPct val="130000"/>
                </a:lnSpc>
                <a:spcBef>
                  <a:spcPts val="0"/>
                </a:spcBef>
                <a:spcAft>
                  <a:spcPts val="0"/>
                </a:spcAft>
                <a:buNone/>
              </a:pPr>
              <a:endParaRPr sz="3200" b="1">
                <a:solidFill>
                  <a:schemeClr val="dk1"/>
                </a:solidFill>
                <a:latin typeface="Montserrat"/>
                <a:ea typeface="Montserrat"/>
                <a:cs typeface="Montserrat"/>
                <a:sym typeface="Montserrat"/>
              </a:endParaRPr>
            </a:p>
          </p:txBody>
        </p:sp>
        <p:sp>
          <p:nvSpPr>
            <p:cNvPr id="169" name="Google Shape;169;p19"/>
            <p:cNvSpPr txBox="1"/>
            <p:nvPr/>
          </p:nvSpPr>
          <p:spPr>
            <a:xfrm>
              <a:off x="795568" y="1244380"/>
              <a:ext cx="3031825" cy="712878"/>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dirty="0">
                  <a:solidFill>
                    <a:srgbClr val="222222"/>
                  </a:solidFill>
                  <a:latin typeface="Open Sans"/>
                  <a:ea typeface="Open Sans"/>
                  <a:cs typeface="Open Sans"/>
                  <a:sym typeface="Open Sans"/>
                </a:rPr>
                <a:t>Origination fees are deducted from the loan proceeds. </a:t>
              </a:r>
              <a:endParaRPr sz="2000" dirty="0">
                <a:solidFill>
                  <a:srgbClr val="222222"/>
                </a:solidFill>
              </a:endParaRPr>
            </a:p>
          </p:txBody>
        </p:sp>
      </p:grpSp>
      <p:grpSp>
        <p:nvGrpSpPr>
          <p:cNvPr id="170" name="Google Shape;170;p19"/>
          <p:cNvGrpSpPr/>
          <p:nvPr/>
        </p:nvGrpSpPr>
        <p:grpSpPr>
          <a:xfrm>
            <a:off x="761833" y="1540420"/>
            <a:ext cx="3280729" cy="1010610"/>
            <a:chOff x="1009243" y="1715977"/>
            <a:chExt cx="2745397" cy="1010610"/>
          </a:xfrm>
        </p:grpSpPr>
        <p:sp>
          <p:nvSpPr>
            <p:cNvPr id="171" name="Google Shape;171;p19"/>
            <p:cNvSpPr txBox="1"/>
            <p:nvPr/>
          </p:nvSpPr>
          <p:spPr>
            <a:xfrm>
              <a:off x="1019175" y="1715977"/>
              <a:ext cx="1042500" cy="712878"/>
            </a:xfrm>
            <a:prstGeom prst="rect">
              <a:avLst/>
            </a:prstGeom>
            <a:noFill/>
            <a:ln>
              <a:noFill/>
            </a:ln>
          </p:spPr>
          <p:txBody>
            <a:bodyPr spcFirstLastPara="1" wrap="square" lIns="0" tIns="36000" rIns="0" bIns="36000" anchor="t" anchorCtr="0">
              <a:spAutoFit/>
            </a:bodyPr>
            <a:lstStyle/>
            <a:p>
              <a:pPr marL="0" marR="0" lvl="0" indent="0" algn="l" rtl="0">
                <a:lnSpc>
                  <a:spcPct val="130000"/>
                </a:lnSpc>
                <a:spcBef>
                  <a:spcPts val="0"/>
                </a:spcBef>
                <a:spcAft>
                  <a:spcPts val="0"/>
                </a:spcAft>
                <a:buNone/>
              </a:pPr>
              <a:endParaRPr sz="3200" b="1">
                <a:solidFill>
                  <a:schemeClr val="dk1"/>
                </a:solidFill>
                <a:latin typeface="Montserrat"/>
                <a:ea typeface="Montserrat"/>
                <a:cs typeface="Montserrat"/>
                <a:sym typeface="Montserrat"/>
              </a:endParaRPr>
            </a:p>
          </p:txBody>
        </p:sp>
        <p:sp>
          <p:nvSpPr>
            <p:cNvPr id="172" name="Google Shape;172;p19"/>
            <p:cNvSpPr txBox="1"/>
            <p:nvPr/>
          </p:nvSpPr>
          <p:spPr>
            <a:xfrm>
              <a:off x="1009243" y="2013709"/>
              <a:ext cx="2745397" cy="712878"/>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dirty="0">
                  <a:solidFill>
                    <a:schemeClr val="dk1"/>
                  </a:solidFill>
                  <a:latin typeface="Open Sans"/>
                  <a:ea typeface="Open Sans"/>
                  <a:cs typeface="Open Sans"/>
                  <a:sym typeface="Open Sans"/>
                </a:rPr>
                <a:t>Be sure to consider this in your Use of Funds. </a:t>
              </a:r>
              <a:endParaRPr sz="2000" dirty="0">
                <a:solidFill>
                  <a:schemeClr val="dk1"/>
                </a:solidFill>
              </a:endParaRPr>
            </a:p>
          </p:txBody>
        </p:sp>
      </p:grpSp>
      <p:sp>
        <p:nvSpPr>
          <p:cNvPr id="174" name="Google Shape;174;p19"/>
          <p:cNvSpPr txBox="1"/>
          <p:nvPr/>
        </p:nvSpPr>
        <p:spPr>
          <a:xfrm>
            <a:off x="717367" y="4221532"/>
            <a:ext cx="2925761" cy="1473086"/>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Clr>
                <a:schemeClr val="dk1"/>
              </a:buClr>
              <a:buSzPts val="1100"/>
              <a:buFont typeface="Arial"/>
              <a:buNone/>
            </a:pPr>
            <a:r>
              <a:rPr lang="en" b="1" dirty="0">
                <a:solidFill>
                  <a:schemeClr val="dk1"/>
                </a:solidFill>
                <a:latin typeface="Open Sans"/>
                <a:ea typeface="Open Sans"/>
                <a:cs typeface="Open Sans"/>
                <a:sym typeface="Open Sans"/>
              </a:rPr>
              <a:t>$10,000 loan over 5 years</a:t>
            </a:r>
            <a:endParaRPr b="1" dirty="0">
              <a:solidFill>
                <a:schemeClr val="dk1"/>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dirty="0">
                <a:solidFill>
                  <a:schemeClr val="dk1"/>
                </a:solidFill>
                <a:latin typeface="Open Sans"/>
                <a:ea typeface="Open Sans"/>
                <a:cs typeface="Open Sans"/>
                <a:sym typeface="Open Sans"/>
              </a:rPr>
              <a:t> Loan Origination Fee: $300</a:t>
            </a:r>
            <a:endParaRPr dirty="0">
              <a:solidFill>
                <a:schemeClr val="dk1"/>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a:solidFill>
                  <a:schemeClr val="dk1"/>
                </a:solidFill>
                <a:latin typeface="Open Sans"/>
                <a:ea typeface="Open Sans"/>
                <a:cs typeface="Open Sans"/>
                <a:sym typeface="Open Sans"/>
              </a:rPr>
              <a:t> Total </a:t>
            </a:r>
            <a:r>
              <a:rPr lang="en" dirty="0">
                <a:solidFill>
                  <a:schemeClr val="dk1"/>
                </a:solidFill>
                <a:latin typeface="Open Sans"/>
                <a:ea typeface="Open Sans"/>
                <a:cs typeface="Open Sans"/>
                <a:sym typeface="Open Sans"/>
              </a:rPr>
              <a:t>Fees: $300</a:t>
            </a:r>
          </a:p>
          <a:p>
            <a:pPr marL="0" marR="0" lvl="0" indent="0" algn="l" rtl="0">
              <a:lnSpc>
                <a:spcPct val="130000"/>
              </a:lnSpc>
              <a:spcBef>
                <a:spcPts val="0"/>
              </a:spcBef>
              <a:spcAft>
                <a:spcPts val="0"/>
              </a:spcAft>
              <a:buSzPts val="1100"/>
              <a:buNone/>
            </a:pPr>
            <a:r>
              <a:rPr lang="en" dirty="0">
                <a:solidFill>
                  <a:schemeClr val="dk1"/>
                </a:solidFill>
                <a:latin typeface="Open Sans"/>
                <a:ea typeface="Open Sans"/>
                <a:cs typeface="Open Sans"/>
                <a:sym typeface="Open Sans"/>
              </a:rPr>
              <a:t> </a:t>
            </a:r>
            <a:endParaRPr dirty="0">
              <a:solidFill>
                <a:schemeClr val="dk1"/>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b="1" dirty="0">
                <a:solidFill>
                  <a:schemeClr val="dk1"/>
                </a:solidFill>
                <a:latin typeface="Open Sans"/>
                <a:ea typeface="Open Sans"/>
                <a:cs typeface="Open Sans"/>
                <a:sym typeface="Open Sans"/>
              </a:rPr>
              <a:t>Funds available to use: $9,700</a:t>
            </a:r>
            <a:endParaRPr dirty="0">
              <a:solidFill>
                <a:schemeClr val="dk1"/>
              </a:solidFill>
              <a:latin typeface="Open Sans"/>
              <a:ea typeface="Open Sans"/>
              <a:cs typeface="Open Sans"/>
              <a:sym typeface="Open Sans"/>
            </a:endParaRPr>
          </a:p>
        </p:txBody>
      </p:sp>
      <p:sp>
        <p:nvSpPr>
          <p:cNvPr id="175" name="Google Shape;175;p19"/>
          <p:cNvSpPr txBox="1"/>
          <p:nvPr/>
        </p:nvSpPr>
        <p:spPr>
          <a:xfrm>
            <a:off x="5300824" y="4004375"/>
            <a:ext cx="6114299" cy="2524656"/>
          </a:xfrm>
          <a:prstGeom prst="rect">
            <a:avLst/>
          </a:prstGeom>
          <a:noFill/>
          <a:ln>
            <a:noFill/>
          </a:ln>
        </p:spPr>
        <p:txBody>
          <a:bodyPr spcFirstLastPara="1" wrap="square" lIns="0" tIns="36000" rIns="216000" bIns="36000" anchor="t" anchorCtr="0">
            <a:spAutoFit/>
          </a:bodyPr>
          <a:lstStyle/>
          <a:p>
            <a:pPr marL="0" marR="0" lvl="0" indent="0" algn="l" rtl="0">
              <a:spcBef>
                <a:spcPts val="0"/>
              </a:spcBef>
              <a:spcAft>
                <a:spcPts val="0"/>
              </a:spcAft>
              <a:buNone/>
            </a:pPr>
            <a:r>
              <a:rPr lang="en" sz="7200" b="1" dirty="0">
                <a:solidFill>
                  <a:srgbClr val="FFFFFF"/>
                </a:solidFill>
                <a:latin typeface="Montserrat"/>
                <a:ea typeface="Montserrat"/>
                <a:cs typeface="Montserrat"/>
                <a:sym typeface="Montserrat"/>
              </a:rPr>
              <a:t>$50</a:t>
            </a:r>
            <a:endParaRPr sz="7200" b="1" dirty="0">
              <a:solidFill>
                <a:srgbClr val="FFFFFF"/>
              </a:solidFill>
              <a:latin typeface="Montserrat"/>
              <a:ea typeface="Montserrat"/>
              <a:cs typeface="Montserrat"/>
              <a:sym typeface="Montserrat"/>
            </a:endParaRPr>
          </a:p>
          <a:p>
            <a:pPr marL="0" marR="0" lvl="0" indent="0" algn="l" rtl="0">
              <a:spcBef>
                <a:spcPts val="1000"/>
              </a:spcBef>
              <a:spcAft>
                <a:spcPts val="0"/>
              </a:spcAft>
              <a:buNone/>
            </a:pPr>
            <a:r>
              <a:rPr lang="en-US" b="1" dirty="0">
                <a:solidFill>
                  <a:srgbClr val="FFFFFF"/>
                </a:solidFill>
                <a:latin typeface="Open Sans"/>
                <a:ea typeface="Open Sans"/>
                <a:cs typeface="Open Sans"/>
                <a:sym typeface="Open Sans"/>
              </a:rPr>
              <a:t>Application Fee</a:t>
            </a:r>
          </a:p>
          <a:p>
            <a:pPr marL="0" marR="0" lvl="0" indent="0" algn="l" rtl="0">
              <a:spcBef>
                <a:spcPts val="1000"/>
              </a:spcBef>
              <a:spcAft>
                <a:spcPts val="0"/>
              </a:spcAft>
              <a:buNone/>
            </a:pPr>
            <a:r>
              <a:rPr lang="en-US" dirty="0">
                <a:solidFill>
                  <a:srgbClr val="FFFFFF"/>
                </a:solidFill>
                <a:latin typeface="Open Sans"/>
                <a:ea typeface="Open Sans"/>
                <a:cs typeface="Open Sans"/>
                <a:sym typeface="Open Sans"/>
              </a:rPr>
              <a:t>(Must be paid before your applicable will be considered)</a:t>
            </a:r>
            <a:endParaRPr dirty="0"/>
          </a:p>
          <a:p>
            <a:pPr marL="0" marR="0" lvl="0" indent="0" algn="l" rtl="0">
              <a:lnSpc>
                <a:spcPct val="130000"/>
              </a:lnSpc>
              <a:spcBef>
                <a:spcPts val="1000"/>
              </a:spcBef>
              <a:spcAft>
                <a:spcPts val="0"/>
              </a:spcAft>
              <a:buClr>
                <a:schemeClr val="dk1"/>
              </a:buClr>
              <a:buSzPts val="1100"/>
              <a:buFont typeface="Arial"/>
              <a:buNone/>
            </a:pPr>
            <a:endParaRPr sz="1000" dirty="0">
              <a:solidFill>
                <a:srgbClr val="FFFFFF"/>
              </a:solidFill>
              <a:latin typeface="Open Sans"/>
              <a:ea typeface="Open Sans"/>
              <a:cs typeface="Open Sans"/>
              <a:sym typeface="Open Sans"/>
            </a:endParaRPr>
          </a:p>
          <a:p>
            <a:pPr marL="0" marR="0" lvl="0" indent="0" algn="l" rtl="0">
              <a:lnSpc>
                <a:spcPct val="130000"/>
              </a:lnSpc>
              <a:spcBef>
                <a:spcPts val="1000"/>
              </a:spcBef>
              <a:spcAft>
                <a:spcPts val="0"/>
              </a:spcAft>
              <a:buNone/>
            </a:pPr>
            <a:endParaRPr sz="1000" dirty="0">
              <a:solidFill>
                <a:srgbClr val="FFFFFF"/>
              </a:solidFill>
              <a:latin typeface="Open Sans"/>
              <a:ea typeface="Open Sans"/>
              <a:cs typeface="Open Sans"/>
              <a:sym typeface="Open Sans"/>
            </a:endParaRPr>
          </a:p>
        </p:txBody>
      </p:sp>
      <p:sp>
        <p:nvSpPr>
          <p:cNvPr id="176" name="Google Shape;176;p19"/>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177" name="Google Shape;177;p19"/>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178" name="Google Shape;178;p19"/>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179" name="Google Shape;179;p19"/>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9</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180" name="Google Shape;180;p1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19"/>
          <p:cNvPicPr preferRelativeResize="0"/>
          <p:nvPr/>
        </p:nvPicPr>
        <p:blipFill rotWithShape="1">
          <a:blip r:embed="rId3">
            <a:alphaModFix/>
            <a:extLst>
              <a:ext uri="{28A0092B-C50C-407E-A947-70E740481C1C}">
                <a14:useLocalDpi xmlns:a14="http://schemas.microsoft.com/office/drawing/2010/main"/>
              </a:ext>
            </a:extLst>
          </a:blip>
          <a:srcRect/>
          <a:stretch/>
        </p:blipFill>
        <p:spPr>
          <a:xfrm>
            <a:off x="4284825" y="0"/>
            <a:ext cx="8140800" cy="6858000"/>
          </a:xfrm>
          <a:prstGeom prst="rect">
            <a:avLst/>
          </a:prstGeom>
          <a:gradFill>
            <a:gsLst>
              <a:gs pos="0">
                <a:srgbClr val="222222">
                  <a:alpha val="40000"/>
                </a:srgbClr>
              </a:gs>
              <a:gs pos="99000">
                <a:srgbClr val="222222">
                  <a:alpha val="20000"/>
                </a:srgbClr>
              </a:gs>
              <a:gs pos="100000">
                <a:srgbClr val="222222">
                  <a:alpha val="20000"/>
                </a:srgbClr>
              </a:gs>
            </a:gsLst>
            <a:lin ang="5400012" scaled="0"/>
          </a:gradFill>
          <a:ln>
            <a:noFill/>
          </a:ln>
        </p:spPr>
      </p:pic>
      <p:sp>
        <p:nvSpPr>
          <p:cNvPr id="163" name="Google Shape;163;p19"/>
          <p:cNvSpPr/>
          <p:nvPr/>
        </p:nvSpPr>
        <p:spPr>
          <a:xfrm>
            <a:off x="4269740" y="-36232"/>
            <a:ext cx="8427530" cy="6930464"/>
          </a:xfrm>
          <a:prstGeom prst="rect">
            <a:avLst/>
          </a:prstGeom>
          <a:solidFill>
            <a:srgbClr val="2596BE"/>
          </a:solidFill>
          <a:ln>
            <a:noFill/>
          </a:ln>
          <a:effectLst>
            <a:outerShdw blurRad="38100" dist="12700" dir="5400000" algn="ctr" rotWithShape="0">
              <a:srgbClr val="000000">
                <a:alpha val="24000"/>
              </a:srgbClr>
            </a:outerShdw>
          </a:effectLst>
        </p:spPr>
        <p:txBody>
          <a:bodyPr spcFirstLastPara="1" wrap="square" lIns="0" tIns="0" rIns="0" bIns="0" anchor="t" anchorCtr="0">
            <a:noAutofit/>
          </a:bodyPr>
          <a:lstStyle/>
          <a:p>
            <a:pPr marL="0" marR="0" lvl="0" indent="0" algn="ctr" rtl="0">
              <a:spcBef>
                <a:spcPts val="0"/>
              </a:spcBef>
              <a:spcAft>
                <a:spcPts val="0"/>
              </a:spcAft>
              <a:buNone/>
            </a:pPr>
            <a:endParaRPr sz="1400" b="1">
              <a:solidFill>
                <a:srgbClr val="222222"/>
              </a:solidFill>
              <a:latin typeface="Open Sans"/>
              <a:ea typeface="Open Sans"/>
              <a:cs typeface="Open Sans"/>
              <a:sym typeface="Open Sans"/>
            </a:endParaRPr>
          </a:p>
        </p:txBody>
      </p:sp>
      <p:sp>
        <p:nvSpPr>
          <p:cNvPr id="164" name="Google Shape;164;p19"/>
          <p:cNvSpPr txBox="1"/>
          <p:nvPr/>
        </p:nvSpPr>
        <p:spPr>
          <a:xfrm>
            <a:off x="5300825" y="588352"/>
            <a:ext cx="61143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FFFFFF"/>
                </a:solidFill>
                <a:latin typeface="Montserrat"/>
                <a:ea typeface="Montserrat"/>
                <a:cs typeface="Montserrat"/>
                <a:sym typeface="Montserrat"/>
              </a:rPr>
              <a:t>EXAMPLE LOAN TERMS</a:t>
            </a:r>
          </a:p>
          <a:p>
            <a:pPr marL="0" lvl="0" indent="0" algn="l" rtl="0">
              <a:lnSpc>
                <a:spcPct val="80000"/>
              </a:lnSpc>
              <a:spcBef>
                <a:spcPts val="0"/>
              </a:spcBef>
              <a:spcAft>
                <a:spcPts val="0"/>
              </a:spcAft>
              <a:buNone/>
            </a:pPr>
            <a:endParaRPr sz="3600" b="1" dirty="0">
              <a:solidFill>
                <a:srgbClr val="222222"/>
              </a:solidFill>
              <a:latin typeface="Montserrat"/>
              <a:ea typeface="Montserrat"/>
              <a:cs typeface="Montserrat"/>
              <a:sym typeface="Montserrat"/>
            </a:endParaRPr>
          </a:p>
        </p:txBody>
      </p:sp>
      <p:grpSp>
        <p:nvGrpSpPr>
          <p:cNvPr id="167" name="Google Shape;167;p19"/>
          <p:cNvGrpSpPr/>
          <p:nvPr/>
        </p:nvGrpSpPr>
        <p:grpSpPr>
          <a:xfrm>
            <a:off x="676774" y="1358750"/>
            <a:ext cx="3280724" cy="3273579"/>
            <a:chOff x="806530" y="938445"/>
            <a:chExt cx="3031825" cy="3273579"/>
          </a:xfrm>
        </p:grpSpPr>
        <p:sp>
          <p:nvSpPr>
            <p:cNvPr id="168" name="Google Shape;168;p19"/>
            <p:cNvSpPr txBox="1"/>
            <p:nvPr/>
          </p:nvSpPr>
          <p:spPr>
            <a:xfrm>
              <a:off x="1019175" y="945954"/>
              <a:ext cx="1042500" cy="712878"/>
            </a:xfrm>
            <a:prstGeom prst="rect">
              <a:avLst/>
            </a:prstGeom>
            <a:noFill/>
            <a:ln>
              <a:noFill/>
            </a:ln>
          </p:spPr>
          <p:txBody>
            <a:bodyPr spcFirstLastPara="1" wrap="square" lIns="0" tIns="36000" rIns="0" bIns="36000" anchor="t" anchorCtr="0">
              <a:spAutoFit/>
            </a:bodyPr>
            <a:lstStyle/>
            <a:p>
              <a:pPr marL="0" marR="0" lvl="0" indent="0" algn="l" rtl="0">
                <a:lnSpc>
                  <a:spcPct val="130000"/>
                </a:lnSpc>
                <a:spcBef>
                  <a:spcPts val="0"/>
                </a:spcBef>
                <a:spcAft>
                  <a:spcPts val="0"/>
                </a:spcAft>
                <a:buNone/>
              </a:pPr>
              <a:endParaRPr sz="3200" b="1">
                <a:solidFill>
                  <a:schemeClr val="dk1"/>
                </a:solidFill>
                <a:latin typeface="Montserrat"/>
                <a:ea typeface="Montserrat"/>
                <a:cs typeface="Montserrat"/>
                <a:sym typeface="Montserrat"/>
              </a:endParaRPr>
            </a:p>
          </p:txBody>
        </p:sp>
        <p:sp>
          <p:nvSpPr>
            <p:cNvPr id="169" name="Google Shape;169;p19"/>
            <p:cNvSpPr txBox="1"/>
            <p:nvPr/>
          </p:nvSpPr>
          <p:spPr>
            <a:xfrm>
              <a:off x="806530" y="938445"/>
              <a:ext cx="3031825" cy="3273579"/>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dirty="0">
                  <a:solidFill>
                    <a:srgbClr val="222222"/>
                  </a:solidFill>
                  <a:latin typeface="Open Sans"/>
                  <a:ea typeface="Open Sans"/>
                  <a:cs typeface="Open Sans"/>
                  <a:sym typeface="Open Sans"/>
                </a:rPr>
                <a:t>Principal to interest breakdown will change every month, you will pay the most interest at the beginning, and the least at the end. </a:t>
              </a:r>
            </a:p>
            <a:p>
              <a:pPr marL="0" marR="0" lvl="0" indent="0" algn="l" rtl="0">
                <a:lnSpc>
                  <a:spcPct val="130000"/>
                </a:lnSpc>
                <a:spcBef>
                  <a:spcPts val="0"/>
                </a:spcBef>
                <a:spcAft>
                  <a:spcPts val="0"/>
                </a:spcAft>
                <a:buNone/>
              </a:pPr>
              <a:endParaRPr lang="en" sz="1600" dirty="0">
                <a:solidFill>
                  <a:srgbClr val="222222"/>
                </a:solidFill>
                <a:latin typeface="Open Sans"/>
                <a:ea typeface="Open Sans"/>
                <a:cs typeface="Open Sans"/>
                <a:sym typeface="Open Sans"/>
              </a:endParaRPr>
            </a:p>
            <a:p>
              <a:pPr marL="0" marR="0" lvl="0" indent="0" algn="l" rtl="0">
                <a:lnSpc>
                  <a:spcPct val="130000"/>
                </a:lnSpc>
                <a:spcBef>
                  <a:spcPts val="0"/>
                </a:spcBef>
                <a:spcAft>
                  <a:spcPts val="0"/>
                </a:spcAft>
                <a:buNone/>
              </a:pPr>
              <a:r>
                <a:rPr lang="en" sz="1600" dirty="0">
                  <a:solidFill>
                    <a:srgbClr val="222222"/>
                  </a:solidFill>
                  <a:latin typeface="Open Sans"/>
                  <a:ea typeface="Open Sans"/>
                  <a:cs typeface="Open Sans"/>
                  <a:sym typeface="Open Sans"/>
                </a:rPr>
                <a:t>Assuming you stay on the amortization schedule you will never make an </a:t>
              </a:r>
              <a:r>
                <a:rPr lang="en-US" sz="1600" dirty="0">
                  <a:solidFill>
                    <a:srgbClr val="222222"/>
                  </a:solidFill>
                  <a:latin typeface="Open Sans"/>
                  <a:ea typeface="Open Sans"/>
                  <a:cs typeface="Open Sans"/>
                  <a:sym typeface="Open Sans"/>
                </a:rPr>
                <a:t>interest-only</a:t>
              </a:r>
              <a:r>
                <a:rPr lang="en" sz="1600" dirty="0">
                  <a:solidFill>
                    <a:srgbClr val="222222"/>
                  </a:solidFill>
                  <a:latin typeface="Open Sans"/>
                  <a:ea typeface="Open Sans"/>
                  <a:cs typeface="Open Sans"/>
                  <a:sym typeface="Open Sans"/>
                </a:rPr>
                <a:t> payment.  </a:t>
              </a:r>
              <a:endParaRPr sz="2000" dirty="0">
                <a:solidFill>
                  <a:srgbClr val="222222"/>
                </a:solidFill>
              </a:endParaRPr>
            </a:p>
          </p:txBody>
        </p:sp>
      </p:grpSp>
      <p:sp>
        <p:nvSpPr>
          <p:cNvPr id="174" name="Google Shape;174;p19"/>
          <p:cNvSpPr txBox="1"/>
          <p:nvPr/>
        </p:nvSpPr>
        <p:spPr>
          <a:xfrm>
            <a:off x="5326009" y="1658832"/>
            <a:ext cx="3460639" cy="1753163"/>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Clr>
                <a:schemeClr val="dk1"/>
              </a:buClr>
              <a:buSzPts val="1100"/>
              <a:buFont typeface="Arial"/>
              <a:buNone/>
            </a:pPr>
            <a:r>
              <a:rPr lang="en" b="1" dirty="0">
                <a:solidFill>
                  <a:schemeClr val="tx2"/>
                </a:solidFill>
                <a:latin typeface="Open Sans"/>
                <a:ea typeface="Open Sans"/>
                <a:cs typeface="Open Sans"/>
                <a:sym typeface="Open Sans"/>
              </a:rPr>
              <a:t>$10,000.00 loan over 5 years at 11%</a:t>
            </a:r>
            <a:endParaRPr b="1"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dirty="0">
                <a:solidFill>
                  <a:schemeClr val="tx2"/>
                </a:solidFill>
                <a:latin typeface="Open Sans"/>
                <a:ea typeface="Open Sans"/>
                <a:cs typeface="Open Sans"/>
                <a:sym typeface="Open Sans"/>
              </a:rPr>
              <a:t> Loan Origination Fee: $300.00 (5%)</a:t>
            </a:r>
            <a:endParaRPr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SzPts val="1100"/>
              <a:buNone/>
            </a:pPr>
            <a:r>
              <a:rPr lang="en" dirty="0">
                <a:solidFill>
                  <a:schemeClr val="tx2"/>
                </a:solidFill>
                <a:latin typeface="Open Sans"/>
                <a:ea typeface="Open Sans"/>
                <a:cs typeface="Open Sans"/>
                <a:sym typeface="Open Sans"/>
              </a:rPr>
              <a:t> Total Fees: $300.00</a:t>
            </a:r>
            <a:endParaRPr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b="1" dirty="0">
                <a:solidFill>
                  <a:schemeClr val="tx2"/>
                </a:solidFill>
                <a:latin typeface="Open Sans"/>
                <a:ea typeface="Open Sans"/>
                <a:cs typeface="Open Sans"/>
                <a:sym typeface="Open Sans"/>
              </a:rPr>
              <a:t>Funds available to use: </a:t>
            </a:r>
            <a:r>
              <a:rPr lang="en" dirty="0">
                <a:solidFill>
                  <a:schemeClr val="tx2"/>
                </a:solidFill>
                <a:latin typeface="Open Sans"/>
                <a:ea typeface="Open Sans"/>
                <a:cs typeface="Open Sans"/>
                <a:sym typeface="Open Sans"/>
              </a:rPr>
              <a:t>$9,700.00</a:t>
            </a:r>
          </a:p>
          <a:p>
            <a:pPr marL="0" marR="0" lvl="0" indent="0" algn="l" rtl="0">
              <a:lnSpc>
                <a:spcPct val="130000"/>
              </a:lnSpc>
              <a:spcBef>
                <a:spcPts val="0"/>
              </a:spcBef>
              <a:spcAft>
                <a:spcPts val="0"/>
              </a:spcAft>
              <a:buClr>
                <a:schemeClr val="dk1"/>
              </a:buClr>
              <a:buSzPts val="1100"/>
              <a:buFont typeface="Arial"/>
              <a:buNone/>
            </a:pPr>
            <a:endParaRPr lang="en"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b="1" dirty="0">
                <a:solidFill>
                  <a:schemeClr val="tx2"/>
                </a:solidFill>
                <a:latin typeface="Open Sans"/>
                <a:ea typeface="Open Sans"/>
                <a:cs typeface="Open Sans"/>
                <a:sym typeface="Open Sans"/>
              </a:rPr>
              <a:t>Monthly payment: $218.81</a:t>
            </a:r>
            <a:endParaRPr b="1" dirty="0">
              <a:solidFill>
                <a:schemeClr val="tx2"/>
              </a:solidFill>
              <a:latin typeface="Open Sans"/>
              <a:ea typeface="Open Sans"/>
              <a:cs typeface="Open Sans"/>
              <a:sym typeface="Open Sans"/>
            </a:endParaRPr>
          </a:p>
        </p:txBody>
      </p:sp>
      <p:sp>
        <p:nvSpPr>
          <p:cNvPr id="176" name="Google Shape;176;p19"/>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177" name="Google Shape;177;p19"/>
          <p:cNvCxnSpPr/>
          <p:nvPr/>
        </p:nvCxnSpPr>
        <p:spPr>
          <a:xfrm>
            <a:off x="315374" y="5055745"/>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178" name="Google Shape;178;p19"/>
          <p:cNvCxnSpPr/>
          <p:nvPr/>
        </p:nvCxnSpPr>
        <p:spPr>
          <a:xfrm>
            <a:off x="475774" y="5156034"/>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179" name="Google Shape;179;p19"/>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10</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180" name="Google Shape;180;p1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2" name="Google Shape;174;p19">
            <a:extLst>
              <a:ext uri="{FF2B5EF4-FFF2-40B4-BE49-F238E27FC236}">
                <a16:creationId xmlns:a16="http://schemas.microsoft.com/office/drawing/2014/main" id="{0773EA3F-5719-4DC2-F0FB-4EE3DD2D3A08}"/>
              </a:ext>
            </a:extLst>
          </p:cNvPr>
          <p:cNvSpPr txBox="1"/>
          <p:nvPr/>
        </p:nvSpPr>
        <p:spPr>
          <a:xfrm>
            <a:off x="5326009" y="4182548"/>
            <a:ext cx="3460639" cy="1753163"/>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Clr>
                <a:schemeClr val="dk1"/>
              </a:buClr>
              <a:buSzPts val="1100"/>
              <a:buFont typeface="Arial"/>
              <a:buNone/>
            </a:pPr>
            <a:r>
              <a:rPr lang="en" b="1" dirty="0">
                <a:solidFill>
                  <a:schemeClr val="tx2"/>
                </a:solidFill>
                <a:latin typeface="Open Sans"/>
                <a:ea typeface="Open Sans"/>
                <a:cs typeface="Open Sans"/>
                <a:sym typeface="Open Sans"/>
              </a:rPr>
              <a:t>$50,000.00 loan over 6 years at 12%</a:t>
            </a:r>
            <a:endParaRPr b="1"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dirty="0">
                <a:solidFill>
                  <a:schemeClr val="tx2"/>
                </a:solidFill>
                <a:latin typeface="Open Sans"/>
                <a:ea typeface="Open Sans"/>
                <a:cs typeface="Open Sans"/>
                <a:sym typeface="Open Sans"/>
              </a:rPr>
              <a:t> Loan Origination Fee: $1,500.00 (3%)</a:t>
            </a:r>
            <a:endParaRPr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SzPts val="1100"/>
              <a:buNone/>
            </a:pPr>
            <a:r>
              <a:rPr lang="en" dirty="0">
                <a:solidFill>
                  <a:schemeClr val="tx2"/>
                </a:solidFill>
                <a:latin typeface="Open Sans"/>
                <a:ea typeface="Open Sans"/>
                <a:cs typeface="Open Sans"/>
                <a:sym typeface="Open Sans"/>
              </a:rPr>
              <a:t> Total Fees: $1,500.00</a:t>
            </a:r>
            <a:endParaRPr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b="1" dirty="0">
                <a:solidFill>
                  <a:schemeClr val="tx2"/>
                </a:solidFill>
                <a:latin typeface="Open Sans"/>
                <a:ea typeface="Open Sans"/>
                <a:cs typeface="Open Sans"/>
                <a:sym typeface="Open Sans"/>
              </a:rPr>
              <a:t>Funds available to use: </a:t>
            </a:r>
            <a:r>
              <a:rPr lang="en" dirty="0">
                <a:solidFill>
                  <a:schemeClr val="tx2"/>
                </a:solidFill>
                <a:latin typeface="Open Sans"/>
                <a:ea typeface="Open Sans"/>
                <a:cs typeface="Open Sans"/>
                <a:sym typeface="Open Sans"/>
              </a:rPr>
              <a:t>$49,500.00</a:t>
            </a:r>
          </a:p>
          <a:p>
            <a:pPr marL="0" marR="0" lvl="0" indent="0" algn="l" rtl="0">
              <a:lnSpc>
                <a:spcPct val="130000"/>
              </a:lnSpc>
              <a:spcBef>
                <a:spcPts val="0"/>
              </a:spcBef>
              <a:spcAft>
                <a:spcPts val="0"/>
              </a:spcAft>
              <a:buClr>
                <a:schemeClr val="dk1"/>
              </a:buClr>
              <a:buSzPts val="1100"/>
              <a:buFont typeface="Arial"/>
              <a:buNone/>
            </a:pPr>
            <a:endParaRPr lang="en" dirty="0">
              <a:solidFill>
                <a:schemeClr val="tx2"/>
              </a:solidFill>
              <a:latin typeface="Open Sans"/>
              <a:ea typeface="Open Sans"/>
              <a:cs typeface="Open Sans"/>
              <a:sym typeface="Open Sans"/>
            </a:endParaRPr>
          </a:p>
          <a:p>
            <a:pPr marL="0" marR="0" lvl="0" indent="0" algn="l" rtl="0">
              <a:lnSpc>
                <a:spcPct val="130000"/>
              </a:lnSpc>
              <a:spcBef>
                <a:spcPts val="0"/>
              </a:spcBef>
              <a:spcAft>
                <a:spcPts val="0"/>
              </a:spcAft>
              <a:buClr>
                <a:schemeClr val="dk1"/>
              </a:buClr>
              <a:buSzPts val="1100"/>
              <a:buFont typeface="Arial"/>
              <a:buNone/>
            </a:pPr>
            <a:r>
              <a:rPr lang="en" b="1" dirty="0">
                <a:solidFill>
                  <a:schemeClr val="tx2"/>
                </a:solidFill>
                <a:latin typeface="Open Sans"/>
                <a:ea typeface="Open Sans"/>
                <a:cs typeface="Open Sans"/>
                <a:sym typeface="Open Sans"/>
              </a:rPr>
              <a:t>Monthly payment: $977.51</a:t>
            </a:r>
            <a:endParaRPr b="1" dirty="0">
              <a:solidFill>
                <a:schemeClr val="tx2"/>
              </a:solidFill>
              <a:latin typeface="Open Sans"/>
              <a:ea typeface="Open Sans"/>
              <a:cs typeface="Open Sans"/>
              <a:sym typeface="Open Sans"/>
            </a:endParaRPr>
          </a:p>
        </p:txBody>
      </p:sp>
    </p:spTree>
    <p:extLst>
      <p:ext uri="{BB962C8B-B14F-4D97-AF65-F5344CB8AC3E}">
        <p14:creationId xmlns:p14="http://schemas.microsoft.com/office/powerpoint/2010/main" val="902019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grpSp>
        <p:nvGrpSpPr>
          <p:cNvPr id="185" name="Google Shape;185;p20"/>
          <p:cNvGrpSpPr/>
          <p:nvPr/>
        </p:nvGrpSpPr>
        <p:grpSpPr>
          <a:xfrm>
            <a:off x="1518059" y="2039724"/>
            <a:ext cx="9752193" cy="786682"/>
            <a:chOff x="1019776" y="2261827"/>
            <a:chExt cx="10161600" cy="1161845"/>
          </a:xfrm>
        </p:grpSpPr>
        <p:sp>
          <p:nvSpPr>
            <p:cNvPr id="186" name="Google Shape;186;p20"/>
            <p:cNvSpPr/>
            <p:nvPr/>
          </p:nvSpPr>
          <p:spPr>
            <a:xfrm>
              <a:off x="1019776" y="2261827"/>
              <a:ext cx="10161600" cy="1161845"/>
            </a:xfrm>
            <a:prstGeom prst="rect">
              <a:avLst/>
            </a:prstGeom>
            <a:solidFill>
              <a:srgbClr val="FEFFFF"/>
            </a:solidFill>
            <a:ln>
              <a:solidFill>
                <a:schemeClr val="bg1"/>
              </a:solidFill>
            </a:ln>
            <a:effectLst>
              <a:outerShdw blurRad="38100" dist="12700" dir="2700000" algn="tl" rotWithShape="0">
                <a:srgbClr val="000000">
                  <a:alpha val="14900"/>
                </a:srgbClr>
              </a:outerShdw>
            </a:effectLst>
          </p:spPr>
          <p:txBody>
            <a:bodyPr spcFirstLastPara="1" wrap="square" lIns="3384000" tIns="0" rIns="180000" bIns="45700" anchor="ctr" anchorCtr="0">
              <a:noAutofit/>
            </a:bodyPr>
            <a:lstStyle/>
            <a:p>
              <a:pPr lvl="0">
                <a:lnSpc>
                  <a:spcPct val="130000"/>
                </a:lnSpc>
              </a:pPr>
              <a:r>
                <a:rPr lang="en" sz="1200" b="1" dirty="0">
                  <a:solidFill>
                    <a:srgbClr val="222222"/>
                  </a:solidFill>
                  <a:latin typeface="Open Sans"/>
                  <a:ea typeface="Open Sans"/>
                  <a:cs typeface="Open Sans"/>
                  <a:sym typeface="Open Sans"/>
                </a:rPr>
                <a:t>Fill out an inquiry form. </a:t>
              </a:r>
              <a:r>
                <a:rPr lang="en-US" sz="1200" dirty="0">
                  <a:solidFill>
                    <a:srgbClr val="222222"/>
                  </a:solidFill>
                  <a:latin typeface="Open Sans"/>
                  <a:ea typeface="Open Sans"/>
                  <a:cs typeface="Open Sans"/>
                  <a:sym typeface="Open Sans"/>
                </a:rPr>
                <a:t>This form includes information about you, your business, and the funding you are looking for. If everything is good to go, we will then add you to Lenderfit, our online application system.</a:t>
              </a:r>
              <a:endParaRPr sz="1200" dirty="0"/>
            </a:p>
          </p:txBody>
        </p:sp>
        <p:sp>
          <p:nvSpPr>
            <p:cNvPr id="187" name="Google Shape;187;p20"/>
            <p:cNvSpPr/>
            <p:nvPr/>
          </p:nvSpPr>
          <p:spPr>
            <a:xfrm>
              <a:off x="1019780" y="2282472"/>
              <a:ext cx="3044100" cy="1141200"/>
            </a:xfrm>
            <a:prstGeom prst="rect">
              <a:avLst/>
            </a:prstGeom>
            <a:solidFill>
              <a:schemeClr val="accent4"/>
            </a:solidFill>
            <a:ln>
              <a:noFill/>
            </a:ln>
          </p:spPr>
          <p:txBody>
            <a:bodyPr spcFirstLastPara="1" wrap="square" lIns="288000" tIns="45700" rIns="91425" bIns="45700" anchor="ctr" anchorCtr="0">
              <a:noAutofit/>
            </a:bodyPr>
            <a:lstStyle/>
            <a:p>
              <a:pPr marL="0" marR="0" lvl="0" indent="0" algn="l" rtl="0">
                <a:spcBef>
                  <a:spcPts val="0"/>
                </a:spcBef>
                <a:spcAft>
                  <a:spcPts val="0"/>
                </a:spcAft>
                <a:buNone/>
              </a:pPr>
              <a:r>
                <a:rPr lang="en" b="1" dirty="0">
                  <a:solidFill>
                    <a:srgbClr val="FFFFFF"/>
                  </a:solidFill>
                  <a:latin typeface="Open Sans"/>
                  <a:ea typeface="Open Sans"/>
                  <a:cs typeface="Open Sans"/>
                  <a:sym typeface="Open Sans"/>
                </a:rPr>
                <a:t>Step</a:t>
              </a:r>
              <a:r>
                <a:rPr lang="en" sz="1400" b="1" dirty="0">
                  <a:solidFill>
                    <a:srgbClr val="FFFFFF"/>
                  </a:solidFill>
                  <a:latin typeface="Open Sans"/>
                  <a:ea typeface="Open Sans"/>
                  <a:cs typeface="Open Sans"/>
                  <a:sym typeface="Open Sans"/>
                </a:rPr>
                <a:t> Two</a:t>
              </a:r>
              <a:endParaRPr dirty="0"/>
            </a:p>
          </p:txBody>
        </p:sp>
      </p:grpSp>
      <p:sp>
        <p:nvSpPr>
          <p:cNvPr id="190" name="Google Shape;190;p20"/>
          <p:cNvSpPr/>
          <p:nvPr/>
        </p:nvSpPr>
        <p:spPr>
          <a:xfrm>
            <a:off x="1518052" y="2924267"/>
            <a:ext cx="2921455" cy="786681"/>
          </a:xfrm>
          <a:prstGeom prst="rect">
            <a:avLst/>
          </a:prstGeom>
          <a:solidFill>
            <a:srgbClr val="FFD966"/>
          </a:solidFill>
          <a:ln>
            <a:noFill/>
          </a:ln>
        </p:spPr>
        <p:txBody>
          <a:bodyPr spcFirstLastPara="1" wrap="square" lIns="288000" tIns="45700" rIns="91425" bIns="45700" anchor="ctr" anchorCtr="0">
            <a:noAutofit/>
          </a:bodyPr>
          <a:lstStyle/>
          <a:p>
            <a:pPr marL="0" marR="0" lvl="0" indent="0" algn="l" rtl="0">
              <a:spcBef>
                <a:spcPts val="0"/>
              </a:spcBef>
              <a:spcAft>
                <a:spcPts val="0"/>
              </a:spcAft>
              <a:buNone/>
            </a:pPr>
            <a:r>
              <a:rPr lang="en" b="1" dirty="0">
                <a:solidFill>
                  <a:srgbClr val="FFFFFF"/>
                </a:solidFill>
                <a:latin typeface="Open Sans"/>
                <a:ea typeface="Open Sans"/>
                <a:cs typeface="Open Sans"/>
                <a:sym typeface="Open Sans"/>
              </a:rPr>
              <a:t>Step</a:t>
            </a:r>
            <a:r>
              <a:rPr lang="en" sz="1400" b="1" dirty="0">
                <a:solidFill>
                  <a:srgbClr val="FFFFFF"/>
                </a:solidFill>
                <a:latin typeface="Open Sans"/>
                <a:ea typeface="Open Sans"/>
                <a:cs typeface="Open Sans"/>
                <a:sym typeface="Open Sans"/>
              </a:rPr>
              <a:t> Three</a:t>
            </a:r>
            <a:endParaRPr dirty="0"/>
          </a:p>
        </p:txBody>
      </p:sp>
      <p:sp>
        <p:nvSpPr>
          <p:cNvPr id="191" name="Google Shape;191;p20"/>
          <p:cNvSpPr txBox="1"/>
          <p:nvPr/>
        </p:nvSpPr>
        <p:spPr>
          <a:xfrm>
            <a:off x="1518062" y="352569"/>
            <a:ext cx="9152700" cy="678444"/>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22222"/>
                </a:solidFill>
                <a:latin typeface="Montserrat"/>
                <a:ea typeface="Montserrat"/>
                <a:cs typeface="Montserrat"/>
                <a:sym typeface="Montserrat"/>
              </a:rPr>
              <a:t>Our </a:t>
            </a:r>
            <a:r>
              <a:rPr lang="en" sz="3600" b="1" dirty="0">
                <a:solidFill>
                  <a:srgbClr val="2596BE"/>
                </a:solidFill>
                <a:latin typeface="Montserrat"/>
                <a:ea typeface="Montserrat"/>
                <a:cs typeface="Montserrat"/>
                <a:sym typeface="Montserrat"/>
              </a:rPr>
              <a:t>Loan Process</a:t>
            </a:r>
            <a:endParaRPr sz="3600" b="1" dirty="0">
              <a:solidFill>
                <a:srgbClr val="2596BE"/>
              </a:solidFill>
              <a:latin typeface="Montserrat"/>
              <a:ea typeface="Montserrat"/>
              <a:cs typeface="Montserrat"/>
              <a:sym typeface="Montserrat"/>
            </a:endParaRPr>
          </a:p>
        </p:txBody>
      </p:sp>
      <p:grpSp>
        <p:nvGrpSpPr>
          <p:cNvPr id="192" name="Google Shape;192;p20"/>
          <p:cNvGrpSpPr/>
          <p:nvPr/>
        </p:nvGrpSpPr>
        <p:grpSpPr>
          <a:xfrm>
            <a:off x="1518062" y="1135074"/>
            <a:ext cx="9752193" cy="847962"/>
            <a:chOff x="1019779" y="2280966"/>
            <a:chExt cx="10161600" cy="1142706"/>
          </a:xfrm>
        </p:grpSpPr>
        <p:sp>
          <p:nvSpPr>
            <p:cNvPr id="193" name="Google Shape;193;p20"/>
            <p:cNvSpPr/>
            <p:nvPr/>
          </p:nvSpPr>
          <p:spPr>
            <a:xfrm>
              <a:off x="1019779" y="2280966"/>
              <a:ext cx="10161600" cy="1142700"/>
            </a:xfrm>
            <a:prstGeom prst="rect">
              <a:avLst/>
            </a:prstGeom>
            <a:solidFill>
              <a:srgbClr val="FEFFFF"/>
            </a:solidFill>
            <a:ln w="9525" cap="flat" cmpd="sng">
              <a:solidFill>
                <a:schemeClr val="lt2"/>
              </a:solidFill>
              <a:prstDash val="solid"/>
              <a:round/>
              <a:headEnd type="none" w="sm" len="sm"/>
              <a:tailEnd type="none" w="sm" len="sm"/>
            </a:ln>
          </p:spPr>
          <p:txBody>
            <a:bodyPr spcFirstLastPara="1" wrap="square" lIns="3384000" tIns="0" rIns="180000" bIns="45700" anchor="ctr" anchorCtr="0">
              <a:noAutofit/>
            </a:bodyPr>
            <a:lstStyle/>
            <a:p>
              <a:pPr marL="0" marR="0" lvl="0" indent="0" algn="l" rtl="0">
                <a:lnSpc>
                  <a:spcPct val="130000"/>
                </a:lnSpc>
                <a:spcBef>
                  <a:spcPts val="0"/>
                </a:spcBef>
                <a:spcAft>
                  <a:spcPts val="0"/>
                </a:spcAft>
                <a:buNone/>
              </a:pPr>
              <a:r>
                <a:rPr lang="en" sz="1200" b="1" dirty="0">
                  <a:solidFill>
                    <a:srgbClr val="222222"/>
                  </a:solidFill>
                  <a:latin typeface="Open Sans"/>
                  <a:ea typeface="Open Sans"/>
                  <a:cs typeface="Open Sans"/>
                  <a:sym typeface="Open Sans"/>
                </a:rPr>
                <a:t>Complete loan orientation. </a:t>
              </a:r>
              <a:r>
                <a:rPr lang="en" sz="1200" dirty="0">
                  <a:solidFill>
                    <a:srgbClr val="222222"/>
                  </a:solidFill>
                  <a:latin typeface="Open Sans"/>
                  <a:ea typeface="Open Sans"/>
                  <a:cs typeface="Open Sans"/>
                  <a:sym typeface="Open Sans"/>
                </a:rPr>
                <a:t>Our orientations are held every Tuesday at 9am virtually. A Spanish version of the slides is also available online.</a:t>
              </a:r>
              <a:endParaRPr sz="1600" dirty="0"/>
            </a:p>
          </p:txBody>
        </p:sp>
        <p:sp>
          <p:nvSpPr>
            <p:cNvPr id="194" name="Google Shape;194;p20"/>
            <p:cNvSpPr/>
            <p:nvPr/>
          </p:nvSpPr>
          <p:spPr>
            <a:xfrm>
              <a:off x="1019780" y="2282472"/>
              <a:ext cx="3044100" cy="1141200"/>
            </a:xfrm>
            <a:prstGeom prst="rect">
              <a:avLst/>
            </a:prstGeom>
            <a:solidFill>
              <a:srgbClr val="2596BE"/>
            </a:solidFill>
            <a:ln w="9525" cap="flat" cmpd="sng">
              <a:solidFill>
                <a:schemeClr val="lt2"/>
              </a:solidFill>
              <a:prstDash val="solid"/>
              <a:round/>
              <a:headEnd type="none" w="sm" len="sm"/>
              <a:tailEnd type="none" w="sm" len="sm"/>
            </a:ln>
          </p:spPr>
          <p:txBody>
            <a:bodyPr spcFirstLastPara="1" wrap="square" lIns="288000" tIns="45700" rIns="91425" bIns="45700" anchor="ctr" anchorCtr="0">
              <a:noAutofit/>
            </a:bodyPr>
            <a:lstStyle/>
            <a:p>
              <a:pPr marL="0" marR="0" lvl="0" indent="0" algn="l" rtl="0">
                <a:spcBef>
                  <a:spcPts val="0"/>
                </a:spcBef>
                <a:spcAft>
                  <a:spcPts val="0"/>
                </a:spcAft>
                <a:buNone/>
              </a:pPr>
              <a:r>
                <a:rPr lang="en" b="1" dirty="0">
                  <a:solidFill>
                    <a:srgbClr val="FFFFFF"/>
                  </a:solidFill>
                  <a:latin typeface="Open Sans"/>
                  <a:ea typeface="Open Sans"/>
                  <a:cs typeface="Open Sans"/>
                  <a:sym typeface="Open Sans"/>
                </a:rPr>
                <a:t>Step</a:t>
              </a:r>
              <a:r>
                <a:rPr lang="en" sz="1400" b="1" dirty="0">
                  <a:solidFill>
                    <a:srgbClr val="FFFFFF"/>
                  </a:solidFill>
                  <a:latin typeface="Open Sans"/>
                  <a:ea typeface="Open Sans"/>
                  <a:cs typeface="Open Sans"/>
                  <a:sym typeface="Open Sans"/>
                </a:rPr>
                <a:t> One</a:t>
              </a:r>
              <a:endParaRPr dirty="0"/>
            </a:p>
          </p:txBody>
        </p:sp>
      </p:grpSp>
      <p:sp>
        <p:nvSpPr>
          <p:cNvPr id="195" name="Google Shape;195;p20"/>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196" name="Google Shape;196;p20"/>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197" name="Google Shape;197;p20"/>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198" name="Google Shape;198;p20"/>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11</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199" name="Google Shape;199;p20"/>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grpSp>
        <p:nvGrpSpPr>
          <p:cNvPr id="17" name="Google Shape;207;p21">
            <a:extLst>
              <a:ext uri="{FF2B5EF4-FFF2-40B4-BE49-F238E27FC236}">
                <a16:creationId xmlns:a16="http://schemas.microsoft.com/office/drawing/2014/main" id="{62229506-3A6C-6256-9E64-FB2A317E1016}"/>
              </a:ext>
            </a:extLst>
          </p:cNvPr>
          <p:cNvGrpSpPr/>
          <p:nvPr/>
        </p:nvGrpSpPr>
        <p:grpSpPr>
          <a:xfrm>
            <a:off x="1518052" y="4820270"/>
            <a:ext cx="9752192" cy="916430"/>
            <a:chOff x="1019778" y="2639777"/>
            <a:chExt cx="10161600" cy="932180"/>
          </a:xfrm>
        </p:grpSpPr>
        <p:sp>
          <p:nvSpPr>
            <p:cNvPr id="18" name="Google Shape;208;p21">
              <a:extLst>
                <a:ext uri="{FF2B5EF4-FFF2-40B4-BE49-F238E27FC236}">
                  <a16:creationId xmlns:a16="http://schemas.microsoft.com/office/drawing/2014/main" id="{BADB0ECC-CD62-DBC8-F0D1-B79B7C433E1C}"/>
                </a:ext>
              </a:extLst>
            </p:cNvPr>
            <p:cNvSpPr/>
            <p:nvPr/>
          </p:nvSpPr>
          <p:spPr>
            <a:xfrm>
              <a:off x="1019778" y="2639777"/>
              <a:ext cx="10161600" cy="93218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3384000" tIns="0" rIns="180000" bIns="45700" anchor="ctr" anchorCtr="0">
              <a:noAutofit/>
            </a:bodyPr>
            <a:lstStyle/>
            <a:p>
              <a:pPr>
                <a:lnSpc>
                  <a:spcPct val="130000"/>
                </a:lnSpc>
              </a:pPr>
              <a:r>
                <a:rPr lang="en" sz="1200" b="1" dirty="0">
                  <a:solidFill>
                    <a:srgbClr val="222222"/>
                  </a:solidFill>
                  <a:latin typeface="Open Sans"/>
                  <a:ea typeface="Open Sans"/>
                  <a:cs typeface="Open Sans"/>
                  <a:sym typeface="Open Sans"/>
                </a:rPr>
                <a:t>Present to our team. </a:t>
              </a:r>
              <a:r>
                <a:rPr lang="en-US" sz="1200" dirty="0">
                  <a:solidFill>
                    <a:srgbClr val="222222"/>
                  </a:solidFill>
                  <a:latin typeface="Open Sans"/>
                  <a:ea typeface="Open Sans"/>
                  <a:cs typeface="Open Sans"/>
                  <a:sym typeface="Open Sans"/>
                </a:rPr>
                <a:t>Once your application is complete you will then get a chance to present your business and funding request to our team. We will set up a date for you to present virtually via Zoom. </a:t>
              </a:r>
              <a:endParaRPr sz="1600" dirty="0"/>
            </a:p>
          </p:txBody>
        </p:sp>
        <p:sp>
          <p:nvSpPr>
            <p:cNvPr id="19" name="Google Shape;209;p21">
              <a:extLst>
                <a:ext uri="{FF2B5EF4-FFF2-40B4-BE49-F238E27FC236}">
                  <a16:creationId xmlns:a16="http://schemas.microsoft.com/office/drawing/2014/main" id="{05DB07F3-5FC0-1374-5C2C-066668338816}"/>
                </a:ext>
              </a:extLst>
            </p:cNvPr>
            <p:cNvSpPr/>
            <p:nvPr/>
          </p:nvSpPr>
          <p:spPr>
            <a:xfrm>
              <a:off x="1019778" y="2639777"/>
              <a:ext cx="3044100" cy="930674"/>
            </a:xfrm>
            <a:prstGeom prst="rect">
              <a:avLst/>
            </a:prstGeom>
            <a:solidFill>
              <a:srgbClr val="DD7E6B"/>
            </a:solidFill>
            <a:ln>
              <a:noFill/>
            </a:ln>
          </p:spPr>
          <p:txBody>
            <a:bodyPr spcFirstLastPara="1" wrap="square" lIns="288000" tIns="45700" rIns="91425" bIns="45700" anchor="ctr" anchorCtr="0">
              <a:noAutofit/>
            </a:bodyPr>
            <a:lstStyle/>
            <a:p>
              <a:pPr marL="0" marR="0" lvl="0" indent="0" algn="l" rtl="0">
                <a:spcBef>
                  <a:spcPts val="0"/>
                </a:spcBef>
                <a:spcAft>
                  <a:spcPts val="0"/>
                </a:spcAft>
                <a:buNone/>
              </a:pPr>
              <a:r>
                <a:rPr lang="en" b="1" dirty="0">
                  <a:solidFill>
                    <a:srgbClr val="FFFFFF"/>
                  </a:solidFill>
                  <a:latin typeface="Open Sans"/>
                  <a:ea typeface="Open Sans"/>
                  <a:cs typeface="Open Sans"/>
                  <a:sym typeface="Open Sans"/>
                </a:rPr>
                <a:t>Step</a:t>
              </a:r>
              <a:r>
                <a:rPr lang="en" sz="1400" b="1" dirty="0">
                  <a:solidFill>
                    <a:srgbClr val="FFFFFF"/>
                  </a:solidFill>
                  <a:latin typeface="Open Sans"/>
                  <a:ea typeface="Open Sans"/>
                  <a:cs typeface="Open Sans"/>
                  <a:sym typeface="Open Sans"/>
                </a:rPr>
                <a:t> Five</a:t>
              </a:r>
              <a:endParaRPr dirty="0"/>
            </a:p>
          </p:txBody>
        </p:sp>
      </p:grpSp>
      <p:grpSp>
        <p:nvGrpSpPr>
          <p:cNvPr id="20" name="Google Shape;204;p21">
            <a:extLst>
              <a:ext uri="{FF2B5EF4-FFF2-40B4-BE49-F238E27FC236}">
                <a16:creationId xmlns:a16="http://schemas.microsoft.com/office/drawing/2014/main" id="{FAEA88EA-A786-DA15-6039-F185EFABBFEC}"/>
              </a:ext>
            </a:extLst>
          </p:cNvPr>
          <p:cNvGrpSpPr/>
          <p:nvPr/>
        </p:nvGrpSpPr>
        <p:grpSpPr>
          <a:xfrm>
            <a:off x="1518060" y="5815876"/>
            <a:ext cx="9752193" cy="626701"/>
            <a:chOff x="1019779" y="2280966"/>
            <a:chExt cx="10161600" cy="1142706"/>
          </a:xfrm>
        </p:grpSpPr>
        <p:sp>
          <p:nvSpPr>
            <p:cNvPr id="21" name="Google Shape;205;p21">
              <a:extLst>
                <a:ext uri="{FF2B5EF4-FFF2-40B4-BE49-F238E27FC236}">
                  <a16:creationId xmlns:a16="http://schemas.microsoft.com/office/drawing/2014/main" id="{A79D35E5-19C8-961E-3EDD-E5478D6DBB8C}"/>
                </a:ext>
              </a:extLst>
            </p:cNvPr>
            <p:cNvSpPr/>
            <p:nvPr/>
          </p:nvSpPr>
          <p:spPr>
            <a:xfrm>
              <a:off x="1019779" y="2280966"/>
              <a:ext cx="101616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3384000" tIns="0" rIns="180000" bIns="45700" anchor="ctr" anchorCtr="0">
              <a:noAutofit/>
            </a:bodyPr>
            <a:lstStyle/>
            <a:p>
              <a:pPr marL="0" marR="0" lvl="0" indent="0" algn="l" rtl="0">
                <a:lnSpc>
                  <a:spcPct val="130000"/>
                </a:lnSpc>
                <a:spcBef>
                  <a:spcPts val="0"/>
                </a:spcBef>
                <a:spcAft>
                  <a:spcPts val="0"/>
                </a:spcAft>
                <a:buNone/>
              </a:pPr>
              <a:r>
                <a:rPr lang="en" sz="1200" b="1" dirty="0">
                  <a:solidFill>
                    <a:srgbClr val="222222"/>
                  </a:solidFill>
                  <a:latin typeface="Open Sans"/>
                  <a:ea typeface="Open Sans"/>
                  <a:cs typeface="Open Sans"/>
                  <a:sym typeface="Open Sans"/>
                </a:rPr>
                <a:t>If approved, </a:t>
              </a:r>
              <a:r>
                <a:rPr lang="en" sz="1200" dirty="0">
                  <a:solidFill>
                    <a:srgbClr val="222222"/>
                  </a:solidFill>
                  <a:latin typeface="Open Sans"/>
                  <a:ea typeface="Open Sans"/>
                  <a:cs typeface="Open Sans"/>
                  <a:sym typeface="Open Sans"/>
                </a:rPr>
                <a:t>you will typically close your loan in approximately one-two weeks. You will then submit your necessary closing documents we need in order to get your funds. </a:t>
              </a:r>
              <a:endParaRPr sz="1200" dirty="0">
                <a:solidFill>
                  <a:srgbClr val="222222"/>
                </a:solidFill>
                <a:latin typeface="Open Sans"/>
                <a:ea typeface="Open Sans"/>
                <a:cs typeface="Open Sans"/>
                <a:sym typeface="Open Sans"/>
              </a:endParaRPr>
            </a:p>
          </p:txBody>
        </p:sp>
        <p:sp>
          <p:nvSpPr>
            <p:cNvPr id="22" name="Google Shape;206;p21">
              <a:extLst>
                <a:ext uri="{FF2B5EF4-FFF2-40B4-BE49-F238E27FC236}">
                  <a16:creationId xmlns:a16="http://schemas.microsoft.com/office/drawing/2014/main" id="{50DA83C0-A5AC-4826-A20C-83B27591B49D}"/>
                </a:ext>
              </a:extLst>
            </p:cNvPr>
            <p:cNvSpPr/>
            <p:nvPr/>
          </p:nvSpPr>
          <p:spPr>
            <a:xfrm>
              <a:off x="1019780" y="2282472"/>
              <a:ext cx="3044100" cy="1141200"/>
            </a:xfrm>
            <a:prstGeom prst="rect">
              <a:avLst/>
            </a:prstGeom>
            <a:solidFill>
              <a:srgbClr val="93C47D"/>
            </a:solidFill>
            <a:ln>
              <a:noFill/>
            </a:ln>
          </p:spPr>
          <p:txBody>
            <a:bodyPr spcFirstLastPara="1" wrap="square" lIns="288000" tIns="45700" rIns="91425" bIns="45700" anchor="ctr" anchorCtr="0">
              <a:noAutofit/>
            </a:bodyPr>
            <a:lstStyle/>
            <a:p>
              <a:pPr marL="0" marR="0" lvl="0" indent="0" algn="l" rtl="0">
                <a:spcBef>
                  <a:spcPts val="0"/>
                </a:spcBef>
                <a:spcAft>
                  <a:spcPts val="0"/>
                </a:spcAft>
                <a:buNone/>
              </a:pPr>
              <a:r>
                <a:rPr lang="en" b="1" dirty="0">
                  <a:solidFill>
                    <a:srgbClr val="FFFFFF"/>
                  </a:solidFill>
                  <a:latin typeface="Open Sans"/>
                  <a:ea typeface="Open Sans"/>
                  <a:cs typeface="Open Sans"/>
                  <a:sym typeface="Open Sans"/>
                </a:rPr>
                <a:t>Step</a:t>
              </a:r>
              <a:r>
                <a:rPr lang="en" sz="1400" b="1" dirty="0">
                  <a:solidFill>
                    <a:srgbClr val="FFFFFF"/>
                  </a:solidFill>
                  <a:latin typeface="Open Sans"/>
                  <a:ea typeface="Open Sans"/>
                  <a:cs typeface="Open Sans"/>
                  <a:sym typeface="Open Sans"/>
                </a:rPr>
                <a:t> </a:t>
              </a:r>
              <a:r>
                <a:rPr lang="en" b="1" dirty="0">
                  <a:solidFill>
                    <a:srgbClr val="FFFFFF"/>
                  </a:solidFill>
                  <a:latin typeface="Open Sans"/>
                  <a:ea typeface="Open Sans"/>
                  <a:cs typeface="Open Sans"/>
                  <a:sym typeface="Open Sans"/>
                </a:rPr>
                <a:t>Six</a:t>
              </a:r>
              <a:endParaRPr dirty="0"/>
            </a:p>
          </p:txBody>
        </p:sp>
      </p:grpSp>
      <p:sp>
        <p:nvSpPr>
          <p:cNvPr id="6" name="TextBox 5">
            <a:extLst>
              <a:ext uri="{FF2B5EF4-FFF2-40B4-BE49-F238E27FC236}">
                <a16:creationId xmlns:a16="http://schemas.microsoft.com/office/drawing/2014/main" id="{8FE4CB74-0C1F-B0F5-F666-463668E2DF74}"/>
              </a:ext>
            </a:extLst>
          </p:cNvPr>
          <p:cNvSpPr txBox="1"/>
          <p:nvPr/>
        </p:nvSpPr>
        <p:spPr>
          <a:xfrm>
            <a:off x="4823127" y="2895145"/>
            <a:ext cx="6447118" cy="830997"/>
          </a:xfrm>
          <a:prstGeom prst="rect">
            <a:avLst/>
          </a:prstGeom>
          <a:noFill/>
          <a:ln>
            <a:solidFill>
              <a:schemeClr val="bg1"/>
            </a:solidFill>
          </a:ln>
        </p:spPr>
        <p:txBody>
          <a:bodyPr wrap="square" rtlCol="0">
            <a:spAutoFit/>
          </a:bodyPr>
          <a:lstStyle/>
          <a:p>
            <a:r>
              <a:rPr lang="en-US" sz="1200" b="1" dirty="0">
                <a:latin typeface="Open Sans" panose="020B0606030504020204" pitchFamily="34" charset="0"/>
              </a:rPr>
              <a:t>Submit a Business Plan: </a:t>
            </a:r>
            <a:r>
              <a:rPr lang="en-US" sz="1200" dirty="0">
                <a:latin typeface="Open Sans" panose="020B0606030504020204" pitchFamily="34" charset="0"/>
              </a:rPr>
              <a:t>We would like you to work with an advisor on the business               plan and submit it before you start the bulk of the application. This will allow us to see if </a:t>
            </a:r>
            <a:r>
              <a:rPr lang="en-US" sz="1200">
                <a:latin typeface="Open Sans" panose="020B0606030504020204" pitchFamily="34" charset="0"/>
              </a:rPr>
              <a:t>there needs </a:t>
            </a:r>
            <a:r>
              <a:rPr lang="en-US" sz="1200" dirty="0">
                <a:latin typeface="Open Sans" panose="020B0606030504020204" pitchFamily="34" charset="0"/>
              </a:rPr>
              <a:t>to be any adjustments to the business before you start the bulk of the application.  </a:t>
            </a:r>
            <a:endParaRPr lang="en-US" sz="900" dirty="0">
              <a:latin typeface="Open Sans" panose="020B0606030504020204" pitchFamily="34" charset="0"/>
            </a:endParaRPr>
          </a:p>
        </p:txBody>
      </p:sp>
      <p:sp>
        <p:nvSpPr>
          <p:cNvPr id="8" name="TextBox 7">
            <a:extLst>
              <a:ext uri="{FF2B5EF4-FFF2-40B4-BE49-F238E27FC236}">
                <a16:creationId xmlns:a16="http://schemas.microsoft.com/office/drawing/2014/main" id="{6491B512-1537-E1EE-55C2-5BA3B687D8DA}"/>
              </a:ext>
            </a:extLst>
          </p:cNvPr>
          <p:cNvSpPr txBox="1"/>
          <p:nvPr/>
        </p:nvSpPr>
        <p:spPr>
          <a:xfrm>
            <a:off x="1518054" y="3786157"/>
            <a:ext cx="2921454" cy="954107"/>
          </a:xfrm>
          <a:prstGeom prst="rect">
            <a:avLst/>
          </a:prstGeom>
          <a:solidFill>
            <a:schemeClr val="tx2">
              <a:lumMod val="75000"/>
            </a:schemeClr>
          </a:solidFill>
        </p:spPr>
        <p:txBody>
          <a:bodyPr wrap="square" rtlCol="0">
            <a:spAutoFit/>
          </a:bodyPr>
          <a:lstStyle/>
          <a:p>
            <a:pPr algn="just"/>
            <a:r>
              <a:rPr lang="en-US" dirty="0">
                <a:solidFill>
                  <a:schemeClr val="bg1"/>
                </a:solidFill>
              </a:rPr>
              <a:t>    </a:t>
            </a:r>
          </a:p>
          <a:p>
            <a:r>
              <a:rPr lang="en-US" dirty="0">
                <a:solidFill>
                  <a:schemeClr val="bg1"/>
                </a:solidFill>
              </a:rPr>
              <a:t>    </a:t>
            </a:r>
            <a:r>
              <a:rPr lang="en-US" b="1" dirty="0">
                <a:solidFill>
                  <a:schemeClr val="bg1"/>
                </a:solidFill>
                <a:latin typeface="Open Sans" panose="020B0606030504020204" pitchFamily="34" charset="0"/>
                <a:ea typeface="Open Sans" panose="020B0606030504020204" pitchFamily="34" charset="0"/>
                <a:cs typeface="Open Sans" panose="020B0606030504020204" pitchFamily="34" charset="0"/>
              </a:rPr>
              <a:t>Step Four</a:t>
            </a:r>
          </a:p>
          <a:p>
            <a:pPr algn="just"/>
            <a:endParaRPr lang="en-US"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just"/>
            <a:endParaRPr lang="en-US"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TextBox 8">
            <a:extLst>
              <a:ext uri="{FF2B5EF4-FFF2-40B4-BE49-F238E27FC236}">
                <a16:creationId xmlns:a16="http://schemas.microsoft.com/office/drawing/2014/main" id="{8892FFF2-C831-6523-8EB0-EABF419C322B}"/>
              </a:ext>
            </a:extLst>
          </p:cNvPr>
          <p:cNvSpPr txBox="1"/>
          <p:nvPr/>
        </p:nvSpPr>
        <p:spPr>
          <a:xfrm>
            <a:off x="4823132" y="3770897"/>
            <a:ext cx="6447113" cy="1015663"/>
          </a:xfrm>
          <a:prstGeom prst="rect">
            <a:avLst/>
          </a:prstGeom>
          <a:noFill/>
        </p:spPr>
        <p:txBody>
          <a:bodyPr wrap="square" rtlCol="0">
            <a:spAutoFit/>
          </a:bodyPr>
          <a:lstStyle/>
          <a:p>
            <a:r>
              <a:rPr lang="en-US" sz="1200" b="1" dirty="0">
                <a:latin typeface="Open Sans" panose="020B0606030504020204" pitchFamily="34" charset="0"/>
                <a:ea typeface="Open Sans" panose="020B0606030504020204" pitchFamily="34" charset="0"/>
                <a:cs typeface="Open Sans" panose="020B0606030504020204" pitchFamily="34" charset="0"/>
              </a:rPr>
              <a:t>Complete Your Application: </a:t>
            </a:r>
            <a:r>
              <a:rPr lang="en-US" sz="1200" dirty="0">
                <a:latin typeface="Open Sans" panose="020B0606030504020204" pitchFamily="34" charset="0"/>
                <a:ea typeface="Open Sans" panose="020B0606030504020204" pitchFamily="34" charset="0"/>
                <a:cs typeface="Open Sans" panose="020B0606030504020204" pitchFamily="34" charset="0"/>
              </a:rPr>
              <a:t>In </a:t>
            </a:r>
            <a:r>
              <a:rPr lang="en-US" sz="1200" dirty="0" err="1">
                <a:latin typeface="Open Sans" panose="020B0606030504020204" pitchFamily="34" charset="0"/>
                <a:ea typeface="Open Sans" panose="020B0606030504020204" pitchFamily="34" charset="0"/>
                <a:cs typeface="Open Sans" panose="020B0606030504020204" pitchFamily="34" charset="0"/>
              </a:rPr>
              <a:t>Lenderfit</a:t>
            </a:r>
            <a:r>
              <a:rPr lang="en-US" sz="1200" dirty="0">
                <a:latin typeface="Open Sans" panose="020B0606030504020204" pitchFamily="34" charset="0"/>
                <a:ea typeface="Open Sans" panose="020B0606030504020204" pitchFamily="34" charset="0"/>
                <a:cs typeface="Open Sans" panose="020B0606030504020204" pitchFamily="34" charset="0"/>
              </a:rPr>
              <a:t>, you will submit your application and supporting documents including tax returns, financial info., cashflow, etc. You will work with your advisor in this step, too. The main forms we want them to help with are the business plan, cash flow projection, and use of funds. This step also includes a $50 application fee paid either by check, cash, or online.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31"/>
          <p:cNvSpPr txBox="1"/>
          <p:nvPr/>
        </p:nvSpPr>
        <p:spPr>
          <a:xfrm>
            <a:off x="1158272" y="333216"/>
            <a:ext cx="4067100" cy="7740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The Application</a:t>
            </a:r>
            <a:endParaRPr sz="3600" b="1" dirty="0">
              <a:solidFill>
                <a:srgbClr val="2596BE"/>
              </a:solidFill>
              <a:latin typeface="Montserrat"/>
              <a:ea typeface="Montserrat"/>
              <a:cs typeface="Montserrat"/>
              <a:sym typeface="Montserrat"/>
            </a:endParaRPr>
          </a:p>
        </p:txBody>
      </p:sp>
      <p:sp>
        <p:nvSpPr>
          <p:cNvPr id="362" name="Google Shape;362;p31"/>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363" name="Google Shape;363;p31"/>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364" name="Google Shape;364;p31"/>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365" name="Google Shape;365;p31"/>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12</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366" name="Google Shape;366;p3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11" name="Google Shape;348;p30">
            <a:extLst>
              <a:ext uri="{FF2B5EF4-FFF2-40B4-BE49-F238E27FC236}">
                <a16:creationId xmlns:a16="http://schemas.microsoft.com/office/drawing/2014/main" id="{FAC4D8E7-BD1A-9879-BA5D-E3BA891D9A69}"/>
              </a:ext>
            </a:extLst>
          </p:cNvPr>
          <p:cNvSpPr txBox="1"/>
          <p:nvPr/>
        </p:nvSpPr>
        <p:spPr>
          <a:xfrm>
            <a:off x="7553034" y="3634861"/>
            <a:ext cx="3359100" cy="392791"/>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b="1" dirty="0">
                <a:solidFill>
                  <a:srgbClr val="222222"/>
                </a:solidFill>
                <a:latin typeface="Open Sans"/>
                <a:ea typeface="Open Sans"/>
                <a:cs typeface="Open Sans"/>
                <a:sym typeface="Open Sans"/>
              </a:rPr>
              <a:t> </a:t>
            </a:r>
            <a:endParaRPr sz="2000" b="1" dirty="0"/>
          </a:p>
        </p:txBody>
      </p:sp>
      <p:pic>
        <p:nvPicPr>
          <p:cNvPr id="13" name="Google Shape;234;p23">
            <a:extLst>
              <a:ext uri="{FF2B5EF4-FFF2-40B4-BE49-F238E27FC236}">
                <a16:creationId xmlns:a16="http://schemas.microsoft.com/office/drawing/2014/main" id="{E1BFD3C4-C9F1-5E3E-F1CF-B4C2813260FD}"/>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257743" y="749045"/>
            <a:ext cx="4221571" cy="2586090"/>
          </a:xfrm>
          <a:prstGeom prst="rect">
            <a:avLst/>
          </a:prstGeom>
          <a:noFill/>
          <a:ln>
            <a:noFill/>
          </a:ln>
        </p:spPr>
      </p:pic>
      <p:sp>
        <p:nvSpPr>
          <p:cNvPr id="3" name="Rectangle 2">
            <a:extLst>
              <a:ext uri="{FF2B5EF4-FFF2-40B4-BE49-F238E27FC236}">
                <a16:creationId xmlns:a16="http://schemas.microsoft.com/office/drawing/2014/main" id="{2B91F0F1-ABCA-1073-BA28-E90E90462C48}"/>
              </a:ext>
            </a:extLst>
          </p:cNvPr>
          <p:cNvSpPr/>
          <p:nvPr/>
        </p:nvSpPr>
        <p:spPr>
          <a:xfrm>
            <a:off x="1003799" y="2251754"/>
            <a:ext cx="7798037" cy="2304670"/>
          </a:xfrm>
          <a:prstGeom prst="rect">
            <a:avLst/>
          </a:prstGeom>
        </p:spPr>
        <p:txBody>
          <a:bodyPr wrap="square">
            <a:spAutoFit/>
          </a:bodyPr>
          <a:lstStyle/>
          <a:p>
            <a:pPr marL="371475" lvl="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Meet with an advisor.</a:t>
            </a:r>
          </a:p>
          <a:p>
            <a:pPr marL="371475" lvl="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Prepare a Business Plan &amp; 12-month Cash Flow projection using our provided templates.</a:t>
            </a:r>
          </a:p>
          <a:p>
            <a:pPr marL="342900" lvl="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Submit past 3 years of personal tax returns. </a:t>
            </a:r>
          </a:p>
          <a:p>
            <a:pPr marL="342900" lvl="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Submit past 3 months of personal checking statements.</a:t>
            </a:r>
          </a:p>
          <a:p>
            <a:pPr marL="342900" lvl="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Submit EIN letter, </a:t>
            </a:r>
            <a:r>
              <a:rPr lang="en-US" dirty="0">
                <a:solidFill>
                  <a:srgbClr val="222222"/>
                </a:solidFill>
                <a:latin typeface="Open Sans"/>
                <a:ea typeface="Open Sans"/>
                <a:cs typeface="Open Sans"/>
                <a:sym typeface="Open Sans"/>
                <a:hlinkClick r:id="rId5"/>
              </a:rPr>
              <a:t>articles of organization </a:t>
            </a:r>
            <a:r>
              <a:rPr lang="en-US" dirty="0">
                <a:solidFill>
                  <a:srgbClr val="222222"/>
                </a:solidFill>
                <a:latin typeface="Open Sans"/>
                <a:ea typeface="Open Sans"/>
                <a:cs typeface="Open Sans"/>
                <a:sym typeface="Open Sans"/>
              </a:rPr>
              <a:t>, &amp; </a:t>
            </a:r>
            <a:r>
              <a:rPr lang="en-US" dirty="0">
                <a:solidFill>
                  <a:srgbClr val="222222"/>
                </a:solidFill>
                <a:latin typeface="Open Sans"/>
                <a:ea typeface="Open Sans"/>
                <a:cs typeface="Open Sans"/>
                <a:sym typeface="Open Sans"/>
                <a:hlinkClick r:id="rId6"/>
              </a:rPr>
              <a:t>business registration</a:t>
            </a:r>
            <a:r>
              <a:rPr lang="en-US" dirty="0">
                <a:solidFill>
                  <a:srgbClr val="222222"/>
                </a:solidFill>
                <a:latin typeface="Open Sans"/>
                <a:ea typeface="Open Sans"/>
                <a:cs typeface="Open Sans"/>
                <a:sym typeface="Open Sans"/>
              </a:rPr>
              <a:t> in the state of Utah.</a:t>
            </a:r>
          </a:p>
        </p:txBody>
      </p:sp>
      <p:sp>
        <p:nvSpPr>
          <p:cNvPr id="15" name="Google Shape;348;p30">
            <a:extLst>
              <a:ext uri="{FF2B5EF4-FFF2-40B4-BE49-F238E27FC236}">
                <a16:creationId xmlns:a16="http://schemas.microsoft.com/office/drawing/2014/main" id="{76416ABA-41AB-1953-7C2C-A09982CFED9C}"/>
              </a:ext>
            </a:extLst>
          </p:cNvPr>
          <p:cNvSpPr txBox="1"/>
          <p:nvPr/>
        </p:nvSpPr>
        <p:spPr>
          <a:xfrm>
            <a:off x="1158272" y="1555857"/>
            <a:ext cx="3359100" cy="392791"/>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b="1" dirty="0">
                <a:solidFill>
                  <a:srgbClr val="222222"/>
                </a:solidFill>
                <a:latin typeface="Open Sans"/>
                <a:ea typeface="Open Sans"/>
                <a:cs typeface="Open Sans"/>
                <a:sym typeface="Open Sans"/>
              </a:rPr>
              <a:t>For a start-up you will need to:</a:t>
            </a:r>
            <a:endParaRPr sz="2000" b="1" dirty="0"/>
          </a:p>
        </p:txBody>
      </p:sp>
      <p:sp>
        <p:nvSpPr>
          <p:cNvPr id="4" name="TextBox 3">
            <a:extLst>
              <a:ext uri="{FF2B5EF4-FFF2-40B4-BE49-F238E27FC236}">
                <a16:creationId xmlns:a16="http://schemas.microsoft.com/office/drawing/2014/main" id="{9B53F77A-9D45-78F1-06D5-7B7B0D8F40C5}"/>
              </a:ext>
            </a:extLst>
          </p:cNvPr>
          <p:cNvSpPr txBox="1"/>
          <p:nvPr/>
        </p:nvSpPr>
        <p:spPr>
          <a:xfrm>
            <a:off x="1003800" y="4540798"/>
            <a:ext cx="10767653" cy="1750672"/>
          </a:xfrm>
          <a:prstGeom prst="rect">
            <a:avLst/>
          </a:prstGeom>
          <a:noFill/>
        </p:spPr>
        <p:txBody>
          <a:bodyPr wrap="square" rtlCol="0">
            <a:spAutoFit/>
          </a:bodyPr>
          <a:lstStyle/>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Submit proof of citizenship &amp; identification </a:t>
            </a:r>
            <a:r>
              <a:rPr lang="en-US" dirty="0">
                <a:solidFill>
                  <a:srgbClr val="222222"/>
                </a:solidFill>
                <a:latin typeface="Open Sans"/>
                <a:ea typeface="Open Sans"/>
                <a:cs typeface="Open Sans"/>
              </a:rPr>
              <a:t>birth certificate, passport, U.S. driver’s license with your Social Security Card, etc. for </a:t>
            </a:r>
            <a:r>
              <a:rPr lang="en-US">
                <a:solidFill>
                  <a:srgbClr val="222222"/>
                </a:solidFill>
                <a:latin typeface="Open Sans"/>
                <a:ea typeface="Open Sans"/>
                <a:cs typeface="Open Sans"/>
              </a:rPr>
              <a:t>ALL owners.</a:t>
            </a:r>
            <a:endParaRPr lang="en-US" dirty="0">
              <a:solidFill>
                <a:srgbClr val="222222"/>
              </a:solidFill>
              <a:latin typeface="Open Sans"/>
              <a:ea typeface="Open Sans"/>
              <a:cs typeface="Open Sans"/>
            </a:endParaRPr>
          </a:p>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rPr>
              <a:t>Pay the $50 application fee either online or by mailing or dropping off a check to our office located at 154 E Ford Ave Ste A, Salt Lake City, UT 84115, paid to Utah Microloan Fund.</a:t>
            </a:r>
          </a:p>
          <a:p>
            <a:pPr>
              <a:lnSpc>
                <a:spcPct val="150000"/>
              </a:lnSpc>
            </a:pPr>
            <a:endParaRPr lang="en-US" dirty="0">
              <a:solidFill>
                <a:srgbClr val="222222"/>
              </a:solidFill>
              <a:latin typeface="Open Sans"/>
              <a:ea typeface="Open Sans"/>
              <a:cs typeface="Open Sans"/>
            </a:endParaRPr>
          </a:p>
        </p:txBody>
      </p:sp>
    </p:spTree>
    <p:extLst>
      <p:ext uri="{BB962C8B-B14F-4D97-AF65-F5344CB8AC3E}">
        <p14:creationId xmlns:p14="http://schemas.microsoft.com/office/powerpoint/2010/main" val="624574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31"/>
          <p:cNvSpPr txBox="1"/>
          <p:nvPr/>
        </p:nvSpPr>
        <p:spPr>
          <a:xfrm>
            <a:off x="1003800" y="309141"/>
            <a:ext cx="4067100" cy="7740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The Application</a:t>
            </a:r>
            <a:endParaRPr sz="3600" b="1" dirty="0">
              <a:solidFill>
                <a:srgbClr val="2596BE"/>
              </a:solidFill>
              <a:latin typeface="Montserrat"/>
              <a:ea typeface="Montserrat"/>
              <a:cs typeface="Montserrat"/>
              <a:sym typeface="Montserrat"/>
            </a:endParaRPr>
          </a:p>
        </p:txBody>
      </p:sp>
      <p:sp>
        <p:nvSpPr>
          <p:cNvPr id="362" name="Google Shape;362;p31"/>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363" name="Google Shape;363;p31"/>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364" name="Google Shape;364;p31"/>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365" name="Google Shape;365;p31"/>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13</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366" name="Google Shape;366;p3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11" name="Google Shape;348;p30">
            <a:extLst>
              <a:ext uri="{FF2B5EF4-FFF2-40B4-BE49-F238E27FC236}">
                <a16:creationId xmlns:a16="http://schemas.microsoft.com/office/drawing/2014/main" id="{FAC4D8E7-BD1A-9879-BA5D-E3BA891D9A69}"/>
              </a:ext>
            </a:extLst>
          </p:cNvPr>
          <p:cNvSpPr txBox="1"/>
          <p:nvPr/>
        </p:nvSpPr>
        <p:spPr>
          <a:xfrm>
            <a:off x="7553034" y="3634861"/>
            <a:ext cx="3359100" cy="392791"/>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b="1" dirty="0">
                <a:solidFill>
                  <a:srgbClr val="222222"/>
                </a:solidFill>
                <a:latin typeface="Open Sans"/>
                <a:ea typeface="Open Sans"/>
                <a:cs typeface="Open Sans"/>
                <a:sym typeface="Open Sans"/>
              </a:rPr>
              <a:t> </a:t>
            </a:r>
            <a:endParaRPr sz="2000" b="1" dirty="0"/>
          </a:p>
        </p:txBody>
      </p:sp>
      <p:sp>
        <p:nvSpPr>
          <p:cNvPr id="17" name="Google Shape;348;p30">
            <a:extLst>
              <a:ext uri="{FF2B5EF4-FFF2-40B4-BE49-F238E27FC236}">
                <a16:creationId xmlns:a16="http://schemas.microsoft.com/office/drawing/2014/main" id="{4E404C13-01CC-8905-8DDA-A859C47DC99D}"/>
              </a:ext>
            </a:extLst>
          </p:cNvPr>
          <p:cNvSpPr txBox="1"/>
          <p:nvPr/>
        </p:nvSpPr>
        <p:spPr>
          <a:xfrm>
            <a:off x="6493947" y="1144885"/>
            <a:ext cx="4638106" cy="392791"/>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600" b="1" dirty="0">
                <a:solidFill>
                  <a:srgbClr val="222222"/>
                </a:solidFill>
                <a:latin typeface="Open Sans"/>
                <a:ea typeface="Open Sans"/>
                <a:cs typeface="Open Sans"/>
                <a:sym typeface="Open Sans"/>
              </a:rPr>
              <a:t>For an existing business you will need:</a:t>
            </a:r>
            <a:endParaRPr sz="2000" b="1" dirty="0"/>
          </a:p>
        </p:txBody>
      </p:sp>
      <p:sp>
        <p:nvSpPr>
          <p:cNvPr id="18" name="TextBox 17">
            <a:extLst>
              <a:ext uri="{FF2B5EF4-FFF2-40B4-BE49-F238E27FC236}">
                <a16:creationId xmlns:a16="http://schemas.microsoft.com/office/drawing/2014/main" id="{C362A691-016C-923C-B689-16979DA18FF4}"/>
              </a:ext>
            </a:extLst>
          </p:cNvPr>
          <p:cNvSpPr txBox="1"/>
          <p:nvPr/>
        </p:nvSpPr>
        <p:spPr>
          <a:xfrm>
            <a:off x="6493947" y="1663557"/>
            <a:ext cx="5379511" cy="2554545"/>
          </a:xfrm>
          <a:prstGeom prst="rect">
            <a:avLst/>
          </a:prstGeom>
          <a:noFill/>
        </p:spPr>
        <p:txBody>
          <a:bodyPr wrap="square" rtlCol="0">
            <a:spAutoFit/>
          </a:bodyPr>
          <a:lstStyle/>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Everything on the last slide +</a:t>
            </a:r>
          </a:p>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Submit past 3 years of business tax returns including K-1’s.</a:t>
            </a:r>
            <a:endParaRPr lang="en-US" dirty="0">
              <a:solidFill>
                <a:srgbClr val="222222"/>
              </a:solidFill>
              <a:latin typeface="Open Sans"/>
              <a:ea typeface="Open Sans"/>
              <a:cs typeface="Open Sans"/>
            </a:endParaRPr>
          </a:p>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Submit past 3 months </a:t>
            </a:r>
            <a:r>
              <a:rPr lang="en-US">
                <a:solidFill>
                  <a:srgbClr val="222222"/>
                </a:solidFill>
                <a:latin typeface="Open Sans"/>
                <a:ea typeface="Open Sans"/>
                <a:cs typeface="Open Sans"/>
                <a:sym typeface="Open Sans"/>
              </a:rPr>
              <a:t>of business </a:t>
            </a:r>
            <a:r>
              <a:rPr lang="en-US" dirty="0">
                <a:solidFill>
                  <a:srgbClr val="222222"/>
                </a:solidFill>
                <a:latin typeface="Open Sans"/>
                <a:ea typeface="Open Sans"/>
                <a:cs typeface="Open Sans"/>
                <a:sym typeface="Open Sans"/>
              </a:rPr>
              <a:t>checking statements.</a:t>
            </a:r>
          </a:p>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Year to Date Profit and Loss Statement </a:t>
            </a:r>
          </a:p>
          <a:p>
            <a:pPr marL="342900" indent="-285750">
              <a:lnSpc>
                <a:spcPct val="15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Financial statements for past 3 years for existing businesses (income statement and balance sheet)</a:t>
            </a:r>
            <a:endParaRPr lang="en-US" dirty="0">
              <a:solidFill>
                <a:srgbClr val="222222"/>
              </a:solidFill>
              <a:latin typeface="Open Sans"/>
              <a:ea typeface="Open Sans"/>
              <a:cs typeface="Open Sans"/>
            </a:endParaRPr>
          </a:p>
          <a:p>
            <a:endParaRPr lang="en-US" dirty="0">
              <a:solidFill>
                <a:srgbClr val="222222"/>
              </a:solidFill>
              <a:latin typeface="Open Sans"/>
              <a:ea typeface="Open Sans"/>
              <a:cs typeface="Open Sans"/>
            </a:endParaRPr>
          </a:p>
        </p:txBody>
      </p:sp>
      <p:pic>
        <p:nvPicPr>
          <p:cNvPr id="8" name="Picture 7" descr="Graphical user interface&#10;&#10;Description automatically generated">
            <a:extLst>
              <a:ext uri="{FF2B5EF4-FFF2-40B4-BE49-F238E27FC236}">
                <a16:creationId xmlns:a16="http://schemas.microsoft.com/office/drawing/2014/main" id="{1A667744-5C20-1EBD-C948-1266D890776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3800" y="3429001"/>
            <a:ext cx="4921913" cy="266345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31"/>
          <p:cNvSpPr txBox="1"/>
          <p:nvPr/>
        </p:nvSpPr>
        <p:spPr>
          <a:xfrm>
            <a:off x="1466965" y="383572"/>
            <a:ext cx="4067100" cy="7740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The Application</a:t>
            </a:r>
            <a:endParaRPr sz="3600" b="1" dirty="0">
              <a:solidFill>
                <a:srgbClr val="2596BE"/>
              </a:solidFill>
              <a:latin typeface="Montserrat"/>
              <a:ea typeface="Montserrat"/>
              <a:cs typeface="Montserrat"/>
              <a:sym typeface="Montserrat"/>
            </a:endParaRPr>
          </a:p>
        </p:txBody>
      </p:sp>
      <p:sp>
        <p:nvSpPr>
          <p:cNvPr id="360" name="Google Shape;360;p31"/>
          <p:cNvSpPr txBox="1"/>
          <p:nvPr/>
        </p:nvSpPr>
        <p:spPr>
          <a:xfrm>
            <a:off x="854884" y="1832491"/>
            <a:ext cx="6739486" cy="4591889"/>
          </a:xfrm>
          <a:prstGeom prst="rect">
            <a:avLst/>
          </a:prstGeom>
          <a:noFill/>
          <a:ln>
            <a:noFill/>
          </a:ln>
        </p:spPr>
        <p:txBody>
          <a:bodyPr spcFirstLastPara="1" wrap="square" lIns="0" tIns="36000" rIns="216000" bIns="36000" anchor="t" anchorCtr="0">
            <a:spAutoFit/>
          </a:bodyPr>
          <a:lstStyle/>
          <a:p>
            <a:pPr marL="285750" marR="0" lvl="0" indent="-285750" algn="l" rtl="0">
              <a:lnSpc>
                <a:spcPct val="150000"/>
              </a:lnSpc>
              <a:spcBef>
                <a:spcPts val="1000"/>
              </a:spcBef>
              <a:spcAft>
                <a:spcPts val="0"/>
              </a:spcAft>
              <a:buSzPts val="1100"/>
              <a:buFont typeface="Wingdings" pitchFamily="2" charset="2"/>
              <a:buChar char="q"/>
            </a:pPr>
            <a:r>
              <a:rPr lang="en" dirty="0">
                <a:solidFill>
                  <a:srgbClr val="222222"/>
                </a:solidFill>
                <a:latin typeface="Open Sans"/>
                <a:ea typeface="Open Sans"/>
                <a:cs typeface="Open Sans"/>
                <a:sym typeface="Open Sans"/>
              </a:rPr>
              <a:t>Any co-owners with 20% or more ownership will fill out a separate co-owner application. Please let us know if you have any co-owners asap so we can get them started as well! ($50 fee is per business)</a:t>
            </a:r>
          </a:p>
          <a:p>
            <a:pPr marL="285750" marR="0" lvl="0" indent="-285750" algn="l" rtl="0">
              <a:lnSpc>
                <a:spcPct val="150000"/>
              </a:lnSpc>
              <a:spcBef>
                <a:spcPts val="1000"/>
              </a:spcBef>
              <a:spcAft>
                <a:spcPts val="0"/>
              </a:spcAft>
              <a:buSzPts val="1100"/>
              <a:buFont typeface="Wingdings" pitchFamily="2" charset="2"/>
              <a:buChar char="q"/>
            </a:pPr>
            <a:r>
              <a:rPr lang="en" dirty="0">
                <a:solidFill>
                  <a:srgbClr val="222222"/>
                </a:solidFill>
                <a:latin typeface="Open Sans"/>
                <a:ea typeface="Open Sans"/>
                <a:cs typeface="Open Sans"/>
                <a:sym typeface="Open Sans"/>
              </a:rPr>
              <a:t>Please make sure you don’t have any freezes on your credit during the application process as we do pull your credit.</a:t>
            </a:r>
          </a:p>
          <a:p>
            <a:pPr marL="285750" marR="0" lvl="0" indent="-285750" algn="l" rtl="0">
              <a:lnSpc>
                <a:spcPct val="150000"/>
              </a:lnSpc>
              <a:spcBef>
                <a:spcPts val="1000"/>
              </a:spcBef>
              <a:spcAft>
                <a:spcPts val="0"/>
              </a:spcAft>
              <a:buSzPts val="1100"/>
              <a:buFont typeface="Wingdings" pitchFamily="2" charset="2"/>
              <a:buChar char="q"/>
            </a:pPr>
            <a:r>
              <a:rPr lang="en" dirty="0">
                <a:solidFill>
                  <a:srgbClr val="222222"/>
                </a:solidFill>
                <a:latin typeface="Open Sans"/>
                <a:ea typeface="Open Sans"/>
                <a:cs typeface="Open Sans"/>
                <a:sym typeface="Open Sans"/>
              </a:rPr>
              <a:t>You will need to meet with a business advisor. You can use one of your own or we can refer you to one.</a:t>
            </a:r>
          </a:p>
          <a:p>
            <a:pPr marL="285750" indent="-285750">
              <a:lnSpc>
                <a:spcPct val="150000"/>
              </a:lnSpc>
              <a:spcBef>
                <a:spcPts val="1000"/>
              </a:spcBef>
              <a:buSzPts val="1100"/>
              <a:buFont typeface="Wingdings" pitchFamily="2" charset="2"/>
              <a:buChar char="q"/>
            </a:pPr>
            <a:r>
              <a:rPr lang="en" dirty="0">
                <a:solidFill>
                  <a:srgbClr val="222222"/>
                </a:solidFill>
                <a:latin typeface="Open Sans"/>
                <a:ea typeface="Open Sans"/>
                <a:cs typeface="Open Sans"/>
                <a:sym typeface="Open Sans"/>
              </a:rPr>
              <a:t> Our Loan Officer and underwriter will </a:t>
            </a:r>
            <a:r>
              <a:rPr lang="en-US" dirty="0">
                <a:solidFill>
                  <a:srgbClr val="222222"/>
                </a:solidFill>
                <a:latin typeface="Open Sans"/>
                <a:ea typeface="Open Sans"/>
                <a:cs typeface="Open Sans"/>
                <a:sym typeface="Open Sans"/>
              </a:rPr>
              <a:t>work with you and make suggestions to improve your application, give feedback, well as ask clarifying questions. They may also request additional documentation. </a:t>
            </a:r>
          </a:p>
          <a:p>
            <a:pPr marL="285750" indent="-285750">
              <a:lnSpc>
                <a:spcPct val="150000"/>
              </a:lnSpc>
              <a:spcBef>
                <a:spcPts val="1000"/>
              </a:spcBef>
              <a:buSzPts val="1100"/>
              <a:buFont typeface="Wingdings" pitchFamily="2" charset="2"/>
              <a:buChar char="q"/>
            </a:pPr>
            <a:r>
              <a:rPr lang="en-US" dirty="0">
                <a:solidFill>
                  <a:srgbClr val="222222"/>
                </a:solidFill>
                <a:latin typeface="Open Sans"/>
                <a:ea typeface="Open Sans"/>
                <a:cs typeface="Open Sans"/>
                <a:sym typeface="Open Sans"/>
              </a:rPr>
              <a:t>Once all questions are answered and all documents are submitted you will be scheduled on the next loan committee to present your business!</a:t>
            </a:r>
          </a:p>
        </p:txBody>
      </p:sp>
      <p:sp>
        <p:nvSpPr>
          <p:cNvPr id="362" name="Google Shape;362;p31"/>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363" name="Google Shape;363;p31"/>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364" name="Google Shape;364;p31"/>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365" name="Google Shape;365;p31"/>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14</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366" name="Google Shape;366;p3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11" name="Google Shape;348;p30">
            <a:extLst>
              <a:ext uri="{FF2B5EF4-FFF2-40B4-BE49-F238E27FC236}">
                <a16:creationId xmlns:a16="http://schemas.microsoft.com/office/drawing/2014/main" id="{FAC4D8E7-BD1A-9879-BA5D-E3BA891D9A69}"/>
              </a:ext>
            </a:extLst>
          </p:cNvPr>
          <p:cNvSpPr txBox="1"/>
          <p:nvPr/>
        </p:nvSpPr>
        <p:spPr>
          <a:xfrm>
            <a:off x="741366" y="1399689"/>
            <a:ext cx="3359100" cy="432802"/>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None/>
            </a:pPr>
            <a:r>
              <a:rPr lang="en" sz="1800" b="1" dirty="0">
                <a:solidFill>
                  <a:srgbClr val="222222"/>
                </a:solidFill>
                <a:latin typeface="Montserrat" pitchFamily="2" charset="77"/>
                <a:ea typeface="Open Sans"/>
                <a:cs typeface="Open Sans"/>
                <a:sym typeface="Open Sans"/>
              </a:rPr>
              <a:t>Things to Note: </a:t>
            </a:r>
            <a:endParaRPr sz="2400" b="1" dirty="0">
              <a:latin typeface="Montserrat" pitchFamily="2" charset="77"/>
            </a:endParaRPr>
          </a:p>
        </p:txBody>
      </p:sp>
      <p:pic>
        <p:nvPicPr>
          <p:cNvPr id="4" name="Picture 3" descr="A person and person posing for a picture&#10;&#10;Description automatically generated with low confidence">
            <a:extLst>
              <a:ext uri="{FF2B5EF4-FFF2-40B4-BE49-F238E27FC236}">
                <a16:creationId xmlns:a16="http://schemas.microsoft.com/office/drawing/2014/main" id="{911AFE93-5AFC-61A4-1AB6-C757EE0EB77A}"/>
              </a:ext>
            </a:extLst>
          </p:cNvPr>
          <p:cNvPicPr>
            <a:picLocks noChangeAspect="1"/>
          </p:cNvPicPr>
          <p:nvPr/>
        </p:nvPicPr>
        <p:blipFill>
          <a:blip r:embed="rId4" cstate="email">
            <a:extLst>
              <a:ext uri="{BEBA8EAE-BF5A-486C-A8C5-ECC9F3942E4B}">
                <a14:imgProps xmlns:a14="http://schemas.microsoft.com/office/drawing/2010/main">
                  <a14:imgLayer r:embed="rId5">
                    <a14:imgEffect>
                      <a14:saturation sat="77000"/>
                    </a14:imgEffect>
                  </a14:imgLayer>
                </a14:imgProps>
              </a:ext>
              <a:ext uri="{28A0092B-C50C-407E-A947-70E740481C1C}">
                <a14:useLocalDpi xmlns:a14="http://schemas.microsoft.com/office/drawing/2010/main"/>
              </a:ext>
            </a:extLst>
          </a:blip>
          <a:stretch>
            <a:fillRect/>
          </a:stretch>
        </p:blipFill>
        <p:spPr>
          <a:xfrm>
            <a:off x="8004292" y="1308213"/>
            <a:ext cx="3329649" cy="4162061"/>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27698C34-7679-C5BF-93B4-E463AE9D5569}"/>
              </a:ext>
            </a:extLst>
          </p:cNvPr>
          <p:cNvSpPr txBox="1"/>
          <p:nvPr/>
        </p:nvSpPr>
        <p:spPr>
          <a:xfrm>
            <a:off x="8458916" y="5712505"/>
            <a:ext cx="2635622" cy="276999"/>
          </a:xfrm>
          <a:prstGeom prst="rect">
            <a:avLst/>
          </a:prstGeom>
          <a:noFill/>
        </p:spPr>
        <p:txBody>
          <a:bodyPr wrap="square" rtlCol="0">
            <a:spAutoFit/>
          </a:bodyPr>
          <a:lstStyle/>
          <a:p>
            <a:pPr algn="ctr"/>
            <a:r>
              <a:rPr lang="en-US" sz="1200" dirty="0">
                <a:latin typeface="Open Sans" panose="020B0606030504020204" pitchFamily="34" charset="0"/>
                <a:ea typeface="Open Sans" panose="020B0606030504020204" pitchFamily="34" charset="0"/>
                <a:cs typeface="Open Sans" panose="020B0606030504020204" pitchFamily="34" charset="0"/>
              </a:rPr>
              <a:t>Monsieur Crepes</a:t>
            </a:r>
          </a:p>
        </p:txBody>
      </p:sp>
    </p:spTree>
    <p:extLst>
      <p:ext uri="{BB962C8B-B14F-4D97-AF65-F5344CB8AC3E}">
        <p14:creationId xmlns:p14="http://schemas.microsoft.com/office/powerpoint/2010/main" val="589266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grpSp>
        <p:nvGrpSpPr>
          <p:cNvPr id="288" name="Google Shape;288;p26"/>
          <p:cNvGrpSpPr/>
          <p:nvPr/>
        </p:nvGrpSpPr>
        <p:grpSpPr>
          <a:xfrm>
            <a:off x="11053618" y="5562905"/>
            <a:ext cx="123600" cy="1302602"/>
            <a:chOff x="6020151" y="5487917"/>
            <a:chExt cx="123600" cy="1302602"/>
          </a:xfrm>
        </p:grpSpPr>
        <p:cxnSp>
          <p:nvCxnSpPr>
            <p:cNvPr id="289" name="Google Shape;289;p26"/>
            <p:cNvCxnSpPr/>
            <p:nvPr/>
          </p:nvCxnSpPr>
          <p:spPr>
            <a:xfrm>
              <a:off x="6081954" y="5518819"/>
              <a:ext cx="0" cy="1271700"/>
            </a:xfrm>
            <a:prstGeom prst="straightConnector1">
              <a:avLst/>
            </a:prstGeom>
            <a:noFill/>
            <a:ln w="38100" cap="flat" cmpd="sng">
              <a:solidFill>
                <a:srgbClr val="2596BE"/>
              </a:solidFill>
              <a:prstDash val="solid"/>
              <a:miter lim="800000"/>
              <a:headEnd type="none" w="sm" len="sm"/>
              <a:tailEnd type="none" w="sm" len="sm"/>
            </a:ln>
          </p:spPr>
        </p:cxnSp>
        <p:sp>
          <p:nvSpPr>
            <p:cNvPr id="290" name="Google Shape;290;p26"/>
            <p:cNvSpPr/>
            <p:nvPr/>
          </p:nvSpPr>
          <p:spPr>
            <a:xfrm>
              <a:off x="6020151" y="5487917"/>
              <a:ext cx="123600" cy="123600"/>
            </a:xfrm>
            <a:prstGeom prst="ellipse">
              <a:avLst/>
            </a:prstGeom>
            <a:solidFill>
              <a:srgbClr val="2596BE"/>
            </a:solidFill>
            <a:ln>
              <a:noFill/>
            </a:ln>
          </p:spPr>
          <p:txBody>
            <a:bodyPr spcFirstLastPara="1" wrap="square" lIns="0" tIns="0" rIns="0" bIns="0" anchor="t" anchorCtr="0">
              <a:noAutofit/>
            </a:bodyPr>
            <a:lstStyle/>
            <a:p>
              <a:pPr marL="0" marR="0" lvl="0" indent="0" algn="ctr" rtl="0">
                <a:spcBef>
                  <a:spcPts val="0"/>
                </a:spcBef>
                <a:spcAft>
                  <a:spcPts val="0"/>
                </a:spcAft>
                <a:buNone/>
              </a:pPr>
              <a:endParaRPr sz="1400" b="1">
                <a:solidFill>
                  <a:srgbClr val="222222"/>
                </a:solidFill>
                <a:latin typeface="Open Sans"/>
                <a:ea typeface="Open Sans"/>
                <a:cs typeface="Open Sans"/>
                <a:sym typeface="Open Sans"/>
              </a:endParaRPr>
            </a:p>
          </p:txBody>
        </p:sp>
      </p:grpSp>
      <p:sp>
        <p:nvSpPr>
          <p:cNvPr id="291" name="Google Shape;291;p26"/>
          <p:cNvSpPr txBox="1"/>
          <p:nvPr/>
        </p:nvSpPr>
        <p:spPr>
          <a:xfrm>
            <a:off x="1265863" y="2158763"/>
            <a:ext cx="5479537" cy="3818344"/>
          </a:xfrm>
          <a:prstGeom prst="rect">
            <a:avLst/>
          </a:prstGeom>
          <a:noFill/>
          <a:ln>
            <a:noFill/>
          </a:ln>
        </p:spPr>
        <p:txBody>
          <a:bodyPr spcFirstLastPara="1" wrap="square" lIns="0" tIns="36000" rIns="216000" bIns="36000" anchor="t" anchorCtr="0">
            <a:spAutoFit/>
          </a:bodyPr>
          <a:lstStyle/>
          <a:p>
            <a:pPr marL="285750" marR="0" lvl="0" indent="-285750" algn="l" rtl="0">
              <a:lnSpc>
                <a:spcPct val="130000"/>
              </a:lnSpc>
              <a:spcBef>
                <a:spcPts val="600"/>
              </a:spcBef>
              <a:spcAft>
                <a:spcPts val="0"/>
              </a:spcAft>
              <a:buClr>
                <a:schemeClr val="dk1"/>
              </a:buClr>
              <a:buSzPts val="1100"/>
              <a:buFont typeface="Arial" panose="020B0604020202020204" pitchFamily="34" charset="0"/>
              <a:buChar char="•"/>
            </a:pPr>
            <a:r>
              <a:rPr lang="en" dirty="0">
                <a:solidFill>
                  <a:srgbClr val="222222"/>
                </a:solidFill>
                <a:latin typeface="Open Sans"/>
                <a:ea typeface="Open Sans"/>
                <a:cs typeface="Open Sans"/>
                <a:sym typeface="Open Sans"/>
              </a:rPr>
              <a:t>You will present your business within 7-10 minutes followed by about 10 minutes of questions (20-25 min.).This is an informal(ish) presentation.</a:t>
            </a:r>
          </a:p>
          <a:p>
            <a:pPr marL="285750" marR="0" lvl="0" indent="-285750" algn="l" rtl="0">
              <a:lnSpc>
                <a:spcPct val="130000"/>
              </a:lnSpc>
              <a:spcBef>
                <a:spcPts val="600"/>
              </a:spcBef>
              <a:spcAft>
                <a:spcPts val="0"/>
              </a:spcAft>
              <a:buClr>
                <a:schemeClr val="dk1"/>
              </a:buClr>
              <a:buSzPts val="1100"/>
              <a:buFont typeface="Arial" panose="020B0604020202020204" pitchFamily="34" charset="0"/>
              <a:buChar char="•"/>
            </a:pPr>
            <a:r>
              <a:rPr lang="en" dirty="0">
                <a:solidFill>
                  <a:srgbClr val="222222"/>
                </a:solidFill>
                <a:latin typeface="Open Sans"/>
                <a:ea typeface="Open Sans"/>
                <a:cs typeface="Open Sans"/>
                <a:sym typeface="Open Sans"/>
              </a:rPr>
              <a:t>Held twice a month. We can accom</a:t>
            </a:r>
            <a:r>
              <a:rPr lang="en-US" dirty="0">
                <a:solidFill>
                  <a:srgbClr val="222222"/>
                </a:solidFill>
                <a:latin typeface="Open Sans"/>
                <a:ea typeface="Open Sans"/>
                <a:cs typeface="Open Sans"/>
                <a:sym typeface="Open Sans"/>
              </a:rPr>
              <a:t>m</a:t>
            </a:r>
            <a:r>
              <a:rPr lang="en" dirty="0">
                <a:solidFill>
                  <a:srgbClr val="222222"/>
                </a:solidFill>
                <a:latin typeface="Open Sans"/>
                <a:ea typeface="Open Sans"/>
                <a:cs typeface="Open Sans"/>
                <a:sym typeface="Open Sans"/>
              </a:rPr>
              <a:t>odate 7-8 applications per month</a:t>
            </a:r>
          </a:p>
          <a:p>
            <a:pPr marL="285750" indent="-285750">
              <a:lnSpc>
                <a:spcPct val="130000"/>
              </a:lnSpc>
              <a:spcBef>
                <a:spcPts val="600"/>
              </a:spcBef>
              <a:buClr>
                <a:schemeClr val="dk1"/>
              </a:buClr>
              <a:buSzPts val="1100"/>
              <a:buFont typeface="Arial" panose="020B0604020202020204" pitchFamily="34" charset="0"/>
              <a:buChar char="•"/>
            </a:pPr>
            <a:r>
              <a:rPr lang="en" dirty="0">
                <a:solidFill>
                  <a:srgbClr val="222222"/>
                </a:solidFill>
                <a:latin typeface="Open Sans"/>
                <a:ea typeface="Open Sans"/>
                <a:cs typeface="Open Sans"/>
                <a:sym typeface="Open Sans"/>
              </a:rPr>
              <a:t>Their questions will be direct but they are always respectful – they want to make sure you are ready to start your business!</a:t>
            </a:r>
            <a:endParaRPr dirty="0">
              <a:solidFill>
                <a:srgbClr val="222222"/>
              </a:solidFill>
              <a:latin typeface="Open Sans"/>
              <a:ea typeface="Open Sans"/>
              <a:cs typeface="Open Sans"/>
              <a:sym typeface="Open Sans"/>
            </a:endParaRPr>
          </a:p>
          <a:p>
            <a:pPr marL="285750" marR="0" lvl="0" indent="-285750" algn="l" rtl="0">
              <a:lnSpc>
                <a:spcPct val="130000"/>
              </a:lnSpc>
              <a:spcBef>
                <a:spcPts val="600"/>
              </a:spcBef>
              <a:spcAft>
                <a:spcPts val="0"/>
              </a:spcAft>
              <a:buSzPts val="1100"/>
              <a:buFont typeface="Arial" panose="020B0604020202020204" pitchFamily="34" charset="0"/>
              <a:buChar char="•"/>
            </a:pPr>
            <a:r>
              <a:rPr lang="en" dirty="0">
                <a:solidFill>
                  <a:srgbClr val="222222"/>
                </a:solidFill>
                <a:latin typeface="Open Sans"/>
                <a:ea typeface="Open Sans"/>
                <a:cs typeface="Open Sans"/>
                <a:sym typeface="Open Sans"/>
              </a:rPr>
              <a:t>Topics to speak to during your presentation may be: why you want to start this business, your background or story, how the loan will help you grow/succeed, your numbers.</a:t>
            </a:r>
            <a:endParaRPr dirty="0">
              <a:solidFill>
                <a:srgbClr val="222222"/>
              </a:solidFill>
              <a:latin typeface="Open Sans"/>
              <a:ea typeface="Open Sans"/>
              <a:cs typeface="Open Sans"/>
              <a:sym typeface="Open Sans"/>
            </a:endParaRPr>
          </a:p>
          <a:p>
            <a:pPr marL="285750" marR="0" lvl="0" indent="-285750" algn="l" rtl="0">
              <a:lnSpc>
                <a:spcPct val="130000"/>
              </a:lnSpc>
              <a:spcBef>
                <a:spcPts val="600"/>
              </a:spcBef>
              <a:spcAft>
                <a:spcPts val="0"/>
              </a:spcAft>
              <a:buSzPts val="1100"/>
              <a:buFont typeface="Arial" panose="020B0604020202020204" pitchFamily="34" charset="0"/>
              <a:buChar char="•"/>
            </a:pPr>
            <a:r>
              <a:rPr lang="en" dirty="0">
                <a:solidFill>
                  <a:srgbClr val="222222"/>
                </a:solidFill>
                <a:latin typeface="Open Sans"/>
                <a:ea typeface="Open Sans"/>
                <a:cs typeface="Open Sans"/>
                <a:sym typeface="Open Sans"/>
              </a:rPr>
              <a:t>We will then reach out with our decision within a few days.</a:t>
            </a:r>
            <a:endParaRPr dirty="0">
              <a:solidFill>
                <a:srgbClr val="222222"/>
              </a:solidFill>
              <a:latin typeface="Open Sans"/>
              <a:ea typeface="Open Sans"/>
              <a:cs typeface="Open Sans"/>
              <a:sym typeface="Open Sans"/>
            </a:endParaRPr>
          </a:p>
        </p:txBody>
      </p:sp>
      <p:grpSp>
        <p:nvGrpSpPr>
          <p:cNvPr id="292" name="Google Shape;292;p26"/>
          <p:cNvGrpSpPr/>
          <p:nvPr/>
        </p:nvGrpSpPr>
        <p:grpSpPr>
          <a:xfrm rot="10800000" flipH="1">
            <a:off x="10958410" y="-5277"/>
            <a:ext cx="123600" cy="1302602"/>
            <a:chOff x="6020151" y="5487917"/>
            <a:chExt cx="123600" cy="1302602"/>
          </a:xfrm>
        </p:grpSpPr>
        <p:cxnSp>
          <p:nvCxnSpPr>
            <p:cNvPr id="293" name="Google Shape;293;p26"/>
            <p:cNvCxnSpPr/>
            <p:nvPr/>
          </p:nvCxnSpPr>
          <p:spPr>
            <a:xfrm>
              <a:off x="6081954" y="5518819"/>
              <a:ext cx="0" cy="1271700"/>
            </a:xfrm>
            <a:prstGeom prst="straightConnector1">
              <a:avLst/>
            </a:prstGeom>
            <a:noFill/>
            <a:ln w="38100" cap="flat" cmpd="sng">
              <a:solidFill>
                <a:srgbClr val="2596BE"/>
              </a:solidFill>
              <a:prstDash val="solid"/>
              <a:miter lim="800000"/>
              <a:headEnd type="none" w="sm" len="sm"/>
              <a:tailEnd type="none" w="sm" len="sm"/>
            </a:ln>
          </p:spPr>
        </p:cxnSp>
        <p:sp>
          <p:nvSpPr>
            <p:cNvPr id="294" name="Google Shape;294;p26"/>
            <p:cNvSpPr/>
            <p:nvPr/>
          </p:nvSpPr>
          <p:spPr>
            <a:xfrm>
              <a:off x="6020151" y="5487917"/>
              <a:ext cx="123600" cy="123600"/>
            </a:xfrm>
            <a:prstGeom prst="ellipse">
              <a:avLst/>
            </a:prstGeom>
            <a:solidFill>
              <a:srgbClr val="2596BE"/>
            </a:solidFill>
            <a:ln w="9525" cap="flat" cmpd="sng">
              <a:solidFill>
                <a:srgbClr val="2596BE"/>
              </a:solidFill>
              <a:prstDash val="solid"/>
              <a:round/>
              <a:headEnd type="none" w="sm" len="sm"/>
              <a:tailEnd type="none" w="sm" len="sm"/>
            </a:ln>
          </p:spPr>
          <p:txBody>
            <a:bodyPr spcFirstLastPara="1" wrap="square" lIns="0" tIns="0" rIns="0" bIns="0" anchor="t" anchorCtr="0">
              <a:noAutofit/>
            </a:bodyPr>
            <a:lstStyle/>
            <a:p>
              <a:pPr marL="0" marR="0" lvl="0" indent="0" algn="ctr" rtl="0">
                <a:spcBef>
                  <a:spcPts val="0"/>
                </a:spcBef>
                <a:spcAft>
                  <a:spcPts val="0"/>
                </a:spcAft>
                <a:buNone/>
              </a:pPr>
              <a:endParaRPr sz="1400" b="1">
                <a:solidFill>
                  <a:srgbClr val="222222"/>
                </a:solidFill>
                <a:latin typeface="Open Sans"/>
                <a:ea typeface="Open Sans"/>
                <a:cs typeface="Open Sans"/>
                <a:sym typeface="Open Sans"/>
              </a:endParaRPr>
            </a:p>
          </p:txBody>
        </p:sp>
      </p:grpSp>
      <p:sp>
        <p:nvSpPr>
          <p:cNvPr id="295" name="Google Shape;295;p26"/>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296" name="Google Shape;296;p26"/>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297" name="Google Shape;297;p26"/>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298" name="Google Shape;298;p26"/>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15</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299" name="Google Shape;299;p2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15" name="Google Shape;359;p31">
            <a:extLst>
              <a:ext uri="{FF2B5EF4-FFF2-40B4-BE49-F238E27FC236}">
                <a16:creationId xmlns:a16="http://schemas.microsoft.com/office/drawing/2014/main" id="{408F42E0-A59E-60FA-CDFB-93B33B66058E}"/>
              </a:ext>
            </a:extLst>
          </p:cNvPr>
          <p:cNvSpPr txBox="1"/>
          <p:nvPr/>
        </p:nvSpPr>
        <p:spPr>
          <a:xfrm>
            <a:off x="1466965" y="383572"/>
            <a:ext cx="4067100" cy="7740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Presenting</a:t>
            </a:r>
            <a:endParaRPr sz="3600" b="1" dirty="0">
              <a:solidFill>
                <a:srgbClr val="2596BE"/>
              </a:solidFill>
              <a:latin typeface="Montserrat"/>
              <a:ea typeface="Montserrat"/>
              <a:cs typeface="Montserrat"/>
              <a:sym typeface="Montserrat"/>
            </a:endParaRPr>
          </a:p>
        </p:txBody>
      </p:sp>
      <p:sp>
        <p:nvSpPr>
          <p:cNvPr id="2" name="Rectangle 1">
            <a:extLst>
              <a:ext uri="{FF2B5EF4-FFF2-40B4-BE49-F238E27FC236}">
                <a16:creationId xmlns:a16="http://schemas.microsoft.com/office/drawing/2014/main" id="{E503BB41-8091-C348-F466-CF20853E9622}"/>
              </a:ext>
            </a:extLst>
          </p:cNvPr>
          <p:cNvSpPr/>
          <p:nvPr/>
        </p:nvSpPr>
        <p:spPr>
          <a:xfrm>
            <a:off x="1327660" y="1043614"/>
            <a:ext cx="9082268" cy="705450"/>
          </a:xfrm>
          <a:prstGeom prst="rect">
            <a:avLst/>
          </a:prstGeom>
        </p:spPr>
        <p:txBody>
          <a:bodyPr wrap="square">
            <a:spAutoFit/>
          </a:bodyPr>
          <a:lstStyle/>
          <a:p>
            <a:pPr lvl="0">
              <a:lnSpc>
                <a:spcPct val="130000"/>
              </a:lnSpc>
              <a:spcBef>
                <a:spcPts val="600"/>
              </a:spcBef>
              <a:buClr>
                <a:schemeClr val="dk1"/>
              </a:buClr>
              <a:buSzPts val="1100"/>
            </a:pPr>
            <a:r>
              <a:rPr lang="en-US" sz="1600" b="1" dirty="0">
                <a:solidFill>
                  <a:srgbClr val="222222"/>
                </a:solidFill>
                <a:latin typeface="Open Sans"/>
                <a:ea typeface="Open Sans"/>
                <a:cs typeface="Open Sans"/>
                <a:sym typeface="Open Sans"/>
              </a:rPr>
              <a:t>This is your chance to meet with our team and show that you are ready and prepared to make your business succeed!</a:t>
            </a:r>
          </a:p>
        </p:txBody>
      </p:sp>
      <p:pic>
        <p:nvPicPr>
          <p:cNvPr id="4" name="Picture 3" descr="A person sitting at a desk&#10;&#10;Description automatically generated with medium confidence">
            <a:extLst>
              <a:ext uri="{FF2B5EF4-FFF2-40B4-BE49-F238E27FC236}">
                <a16:creationId xmlns:a16="http://schemas.microsoft.com/office/drawing/2014/main" id="{1C326D0E-DEBF-52D4-33E5-9CFBA33F454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807196" y="1749064"/>
            <a:ext cx="4514947" cy="361040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29"/>
          <p:cNvSpPr txBox="1"/>
          <p:nvPr/>
        </p:nvSpPr>
        <p:spPr>
          <a:xfrm>
            <a:off x="1411075" y="646026"/>
            <a:ext cx="9152700" cy="7740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Post Approval</a:t>
            </a:r>
            <a:r>
              <a:rPr lang="en" sz="3600" b="1" dirty="0">
                <a:solidFill>
                  <a:srgbClr val="1D46F3"/>
                </a:solidFill>
                <a:latin typeface="Montserrat"/>
                <a:ea typeface="Montserrat"/>
                <a:cs typeface="Montserrat"/>
                <a:sym typeface="Montserrat"/>
              </a:rPr>
              <a:t> </a:t>
            </a:r>
            <a:endParaRPr sz="3600" b="1" dirty="0">
              <a:solidFill>
                <a:srgbClr val="1D46F3"/>
              </a:solidFill>
              <a:latin typeface="Montserrat"/>
              <a:ea typeface="Montserrat"/>
              <a:cs typeface="Montserrat"/>
              <a:sym typeface="Montserrat"/>
            </a:endParaRPr>
          </a:p>
          <a:p>
            <a:pPr marL="0" lvl="0" indent="0" algn="l" rtl="0">
              <a:lnSpc>
                <a:spcPct val="80000"/>
              </a:lnSpc>
              <a:spcBef>
                <a:spcPts val="0"/>
              </a:spcBef>
              <a:spcAft>
                <a:spcPts val="0"/>
              </a:spcAft>
              <a:buNone/>
            </a:pPr>
            <a:r>
              <a:rPr lang="en" sz="3600" b="1" dirty="0">
                <a:solidFill>
                  <a:srgbClr val="222222"/>
                </a:solidFill>
                <a:latin typeface="Montserrat"/>
                <a:ea typeface="Montserrat"/>
                <a:cs typeface="Montserrat"/>
                <a:sym typeface="Montserrat"/>
              </a:rPr>
              <a:t>Checklist</a:t>
            </a:r>
            <a:endParaRPr sz="3600" b="1" dirty="0">
              <a:solidFill>
                <a:srgbClr val="222222"/>
              </a:solidFill>
              <a:latin typeface="Montserrat"/>
              <a:ea typeface="Montserrat"/>
              <a:cs typeface="Montserrat"/>
              <a:sym typeface="Montserrat"/>
            </a:endParaRPr>
          </a:p>
        </p:txBody>
      </p:sp>
      <p:sp>
        <p:nvSpPr>
          <p:cNvPr id="336" name="Google Shape;336;p29"/>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337" name="Google Shape;337;p29"/>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338" name="Google Shape;338;p29"/>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339" name="Google Shape;339;p29"/>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16</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340" name="Google Shape;340;p29"/>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9" name="Google Shape;291;p26">
            <a:extLst>
              <a:ext uri="{FF2B5EF4-FFF2-40B4-BE49-F238E27FC236}">
                <a16:creationId xmlns:a16="http://schemas.microsoft.com/office/drawing/2014/main" id="{C9D6383A-14A3-8FB2-4021-3E919EAA61FA}"/>
              </a:ext>
            </a:extLst>
          </p:cNvPr>
          <p:cNvSpPr txBox="1"/>
          <p:nvPr/>
        </p:nvSpPr>
        <p:spPr>
          <a:xfrm>
            <a:off x="1411075" y="2711298"/>
            <a:ext cx="3872125" cy="2698037"/>
          </a:xfrm>
          <a:prstGeom prst="rect">
            <a:avLst/>
          </a:prstGeom>
          <a:noFill/>
          <a:ln>
            <a:noFill/>
          </a:ln>
        </p:spPr>
        <p:txBody>
          <a:bodyPr spcFirstLastPara="1" wrap="square" lIns="0" tIns="36000" rIns="216000" bIns="36000" anchor="t" anchorCtr="0">
            <a:spAutoFit/>
          </a:bodyPr>
          <a:lstStyle/>
          <a:p>
            <a:pPr marL="285750" marR="0" lvl="0" indent="-285750" rtl="0">
              <a:lnSpc>
                <a:spcPct val="130000"/>
              </a:lnSpc>
              <a:spcBef>
                <a:spcPts val="600"/>
              </a:spcBef>
              <a:spcAft>
                <a:spcPts val="0"/>
              </a:spcAft>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Proof of business liability insurance, adding the UMLF as “loss payee” </a:t>
            </a:r>
          </a:p>
          <a:p>
            <a:pPr marL="285750" marR="0" lvl="0" indent="-285750" rtl="0">
              <a:lnSpc>
                <a:spcPct val="130000"/>
              </a:lnSpc>
              <a:spcBef>
                <a:spcPts val="600"/>
              </a:spcBef>
              <a:spcAft>
                <a:spcPts val="0"/>
              </a:spcAft>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Copies of invoices, purchase orders, etc. for any use of funds </a:t>
            </a:r>
          </a:p>
          <a:p>
            <a:pPr marL="285750" marR="0" lvl="0" indent="-285750" rtl="0">
              <a:lnSpc>
                <a:spcPct val="130000"/>
              </a:lnSpc>
              <a:spcBef>
                <a:spcPts val="600"/>
              </a:spcBef>
              <a:spcAft>
                <a:spcPts val="0"/>
              </a:spcAft>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Names and amounts of checks to vendors/suppliers/contractors</a:t>
            </a:r>
          </a:p>
          <a:p>
            <a:pPr marL="285750" marR="0" lvl="0" indent="-285750" rtl="0">
              <a:lnSpc>
                <a:spcPct val="130000"/>
              </a:lnSpc>
              <a:spcBef>
                <a:spcPts val="600"/>
              </a:spcBef>
              <a:spcAft>
                <a:spcPts val="0"/>
              </a:spcAft>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ACH Authorization</a:t>
            </a:r>
          </a:p>
          <a:p>
            <a:pPr marL="285750" marR="0" lvl="0" indent="-285750" rtl="0">
              <a:lnSpc>
                <a:spcPct val="130000"/>
              </a:lnSpc>
              <a:spcBef>
                <a:spcPts val="600"/>
              </a:spcBef>
              <a:spcAft>
                <a:spcPts val="0"/>
              </a:spcAft>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Voided check</a:t>
            </a:r>
          </a:p>
        </p:txBody>
      </p:sp>
      <p:sp>
        <p:nvSpPr>
          <p:cNvPr id="10" name="Google Shape;291;p26">
            <a:extLst>
              <a:ext uri="{FF2B5EF4-FFF2-40B4-BE49-F238E27FC236}">
                <a16:creationId xmlns:a16="http://schemas.microsoft.com/office/drawing/2014/main" id="{0C25626C-CBCC-CEE5-1C38-AD1AF4C4B2A9}"/>
              </a:ext>
            </a:extLst>
          </p:cNvPr>
          <p:cNvSpPr txBox="1"/>
          <p:nvPr/>
        </p:nvSpPr>
        <p:spPr>
          <a:xfrm>
            <a:off x="7240492" y="2711298"/>
            <a:ext cx="4025819" cy="3489023"/>
          </a:xfrm>
          <a:prstGeom prst="rect">
            <a:avLst/>
          </a:prstGeom>
          <a:noFill/>
          <a:ln>
            <a:noFill/>
          </a:ln>
        </p:spPr>
        <p:txBody>
          <a:bodyPr spcFirstLastPara="1" wrap="square" lIns="0" tIns="36000" rIns="216000" bIns="36000" anchor="t" anchorCtr="0">
            <a:spAutoFit/>
          </a:bodyPr>
          <a:lstStyle/>
          <a:p>
            <a:pPr marR="0" lvl="0" algn="l" rtl="0">
              <a:lnSpc>
                <a:spcPct val="130000"/>
              </a:lnSpc>
              <a:spcBef>
                <a:spcPts val="600"/>
              </a:spcBef>
              <a:spcAft>
                <a:spcPts val="0"/>
              </a:spcAft>
              <a:buClr>
                <a:schemeClr val="dk1"/>
              </a:buClr>
              <a:buSzPts val="1100"/>
            </a:pPr>
            <a:r>
              <a:rPr lang="en-US" dirty="0">
                <a:solidFill>
                  <a:srgbClr val="222222"/>
                </a:solidFill>
                <a:latin typeface="Open Sans"/>
                <a:ea typeface="Open Sans"/>
                <a:cs typeface="Open Sans"/>
                <a:sym typeface="Open Sans"/>
              </a:rPr>
              <a:t>Home as Collateral:</a:t>
            </a:r>
          </a:p>
          <a:p>
            <a:pPr marL="285750" lvl="2" indent="-285750">
              <a:lnSpc>
                <a:spcPct val="13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Copy of the trust deed (document containing the legal description) </a:t>
            </a:r>
          </a:p>
          <a:p>
            <a:pPr marL="285750" lvl="2" indent="-285750">
              <a:lnSpc>
                <a:spcPct val="13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Proof of insurance on the property</a:t>
            </a:r>
          </a:p>
          <a:p>
            <a:pPr lvl="2">
              <a:lnSpc>
                <a:spcPct val="130000"/>
              </a:lnSpc>
              <a:spcBef>
                <a:spcPts val="600"/>
              </a:spcBef>
              <a:buClr>
                <a:schemeClr val="dk1"/>
              </a:buClr>
              <a:buSzPts val="1100"/>
            </a:pPr>
            <a:endParaRPr lang="en-US" dirty="0">
              <a:solidFill>
                <a:srgbClr val="222222"/>
              </a:solidFill>
              <a:latin typeface="Open Sans"/>
              <a:ea typeface="Open Sans"/>
              <a:cs typeface="Open Sans"/>
              <a:sym typeface="Open Sans"/>
            </a:endParaRPr>
          </a:p>
          <a:p>
            <a:pPr lvl="2">
              <a:lnSpc>
                <a:spcPct val="130000"/>
              </a:lnSpc>
              <a:spcBef>
                <a:spcPts val="600"/>
              </a:spcBef>
              <a:buClr>
                <a:schemeClr val="dk1"/>
              </a:buClr>
              <a:buSzPts val="1100"/>
            </a:pPr>
            <a:r>
              <a:rPr lang="en-US" dirty="0">
                <a:solidFill>
                  <a:srgbClr val="222222"/>
                </a:solidFill>
                <a:latin typeface="Open Sans"/>
                <a:ea typeface="Open Sans"/>
                <a:cs typeface="Open Sans"/>
                <a:sym typeface="Open Sans"/>
              </a:rPr>
              <a:t>Co-Signer: </a:t>
            </a:r>
          </a:p>
          <a:p>
            <a:pPr marL="285750" lvl="8" indent="-285750">
              <a:lnSpc>
                <a:spcPct val="13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Completed co-signor application</a:t>
            </a:r>
          </a:p>
          <a:p>
            <a:pPr marL="285750" lvl="8" indent="-285750">
              <a:lnSpc>
                <a:spcPct val="130000"/>
              </a:lnSpc>
              <a:spcBef>
                <a:spcPts val="600"/>
              </a:spcBef>
              <a:buClr>
                <a:schemeClr val="dk1"/>
              </a:buClr>
              <a:buSzPts val="1100"/>
              <a:buFont typeface="Wingdings" pitchFamily="2" charset="2"/>
              <a:buChar char="q"/>
            </a:pPr>
            <a:r>
              <a:rPr lang="en-US" dirty="0">
                <a:solidFill>
                  <a:srgbClr val="222222"/>
                </a:solidFill>
                <a:latin typeface="Open Sans"/>
                <a:ea typeface="Open Sans"/>
                <a:cs typeface="Open Sans"/>
                <a:sym typeface="Open Sans"/>
              </a:rPr>
              <a:t>Copies of the last two years of personal tax returns </a:t>
            </a:r>
          </a:p>
          <a:p>
            <a:pPr marL="285750" marR="0" lvl="0" indent="-285750" algn="l" rtl="0">
              <a:lnSpc>
                <a:spcPct val="130000"/>
              </a:lnSpc>
              <a:spcBef>
                <a:spcPts val="600"/>
              </a:spcBef>
              <a:spcAft>
                <a:spcPts val="0"/>
              </a:spcAft>
              <a:buClr>
                <a:schemeClr val="dk1"/>
              </a:buClr>
              <a:buSzPts val="1100"/>
              <a:buFont typeface="Arial" panose="020B0604020202020204" pitchFamily="34" charset="0"/>
              <a:buChar char="•"/>
            </a:pPr>
            <a:endParaRPr dirty="0">
              <a:solidFill>
                <a:srgbClr val="222222"/>
              </a:solidFill>
              <a:latin typeface="Open Sans"/>
              <a:ea typeface="Open Sans"/>
              <a:cs typeface="Open Sans"/>
              <a:sym typeface="Open Sans"/>
            </a:endParaRPr>
          </a:p>
        </p:txBody>
      </p:sp>
      <p:sp>
        <p:nvSpPr>
          <p:cNvPr id="2" name="Rectangle 1">
            <a:extLst>
              <a:ext uri="{FF2B5EF4-FFF2-40B4-BE49-F238E27FC236}">
                <a16:creationId xmlns:a16="http://schemas.microsoft.com/office/drawing/2014/main" id="{53028155-96A8-9EEF-C3A1-25399C9A275D}"/>
              </a:ext>
            </a:extLst>
          </p:cNvPr>
          <p:cNvSpPr/>
          <p:nvPr/>
        </p:nvSpPr>
        <p:spPr>
          <a:xfrm>
            <a:off x="1569120" y="2188850"/>
            <a:ext cx="2654894" cy="385427"/>
          </a:xfrm>
          <a:prstGeom prst="rect">
            <a:avLst/>
          </a:prstGeom>
        </p:spPr>
        <p:txBody>
          <a:bodyPr wrap="none">
            <a:spAutoFit/>
          </a:bodyPr>
          <a:lstStyle/>
          <a:p>
            <a:pPr lvl="2">
              <a:lnSpc>
                <a:spcPct val="130000"/>
              </a:lnSpc>
              <a:spcBef>
                <a:spcPts val="600"/>
              </a:spcBef>
              <a:buClr>
                <a:schemeClr val="dk1"/>
              </a:buClr>
              <a:buSzPts val="1100"/>
            </a:pPr>
            <a:r>
              <a:rPr lang="en-US" sz="1600" b="1" dirty="0">
                <a:solidFill>
                  <a:srgbClr val="222222"/>
                </a:solidFill>
                <a:latin typeface="Open Sans"/>
                <a:ea typeface="Open Sans"/>
                <a:cs typeface="Open Sans"/>
                <a:sym typeface="Open Sans"/>
              </a:rPr>
              <a:t>You will need to submit:</a:t>
            </a:r>
          </a:p>
        </p:txBody>
      </p:sp>
      <p:sp>
        <p:nvSpPr>
          <p:cNvPr id="12" name="Rectangle 11">
            <a:extLst>
              <a:ext uri="{FF2B5EF4-FFF2-40B4-BE49-F238E27FC236}">
                <a16:creationId xmlns:a16="http://schemas.microsoft.com/office/drawing/2014/main" id="{261CEBE2-A0C3-F39F-3329-32A7AEAE6581}"/>
              </a:ext>
            </a:extLst>
          </p:cNvPr>
          <p:cNvSpPr/>
          <p:nvPr/>
        </p:nvSpPr>
        <p:spPr>
          <a:xfrm>
            <a:off x="7198416" y="2188850"/>
            <a:ext cx="1532792" cy="385427"/>
          </a:xfrm>
          <a:prstGeom prst="rect">
            <a:avLst/>
          </a:prstGeom>
        </p:spPr>
        <p:txBody>
          <a:bodyPr wrap="none">
            <a:spAutoFit/>
          </a:bodyPr>
          <a:lstStyle/>
          <a:p>
            <a:pPr lvl="2">
              <a:lnSpc>
                <a:spcPct val="130000"/>
              </a:lnSpc>
              <a:spcBef>
                <a:spcPts val="600"/>
              </a:spcBef>
              <a:buClr>
                <a:schemeClr val="dk1"/>
              </a:buClr>
              <a:buSzPts val="1100"/>
            </a:pPr>
            <a:r>
              <a:rPr lang="en-US" sz="1600" b="1" dirty="0">
                <a:solidFill>
                  <a:srgbClr val="222222"/>
                </a:solidFill>
                <a:latin typeface="Open Sans"/>
                <a:ea typeface="Open Sans"/>
                <a:cs typeface="Open Sans"/>
                <a:sym typeface="Open Sans"/>
              </a:rPr>
              <a:t>If Requested:</a:t>
            </a:r>
          </a:p>
        </p:txBody>
      </p:sp>
      <p:sp>
        <p:nvSpPr>
          <p:cNvPr id="4" name="Google Shape;82;p15">
            <a:extLst>
              <a:ext uri="{FF2B5EF4-FFF2-40B4-BE49-F238E27FC236}">
                <a16:creationId xmlns:a16="http://schemas.microsoft.com/office/drawing/2014/main" id="{411C1BAA-B54D-35EC-8C84-9F55C9DB39AA}"/>
              </a:ext>
            </a:extLst>
          </p:cNvPr>
          <p:cNvSpPr/>
          <p:nvPr/>
        </p:nvSpPr>
        <p:spPr>
          <a:xfrm rot="5400000">
            <a:off x="5865889" y="567374"/>
            <a:ext cx="457046" cy="12271023"/>
          </a:xfrm>
          <a:prstGeom prst="rect">
            <a:avLst/>
          </a:prstGeom>
          <a:solidFill>
            <a:srgbClr val="2596BE"/>
          </a:solidFill>
          <a:ln>
            <a:noFill/>
          </a:ln>
          <a:effectLst>
            <a:outerShdw blurRad="762000" dist="254000" dir="5400000" algn="t" rotWithShape="0">
              <a:srgbClr val="000000">
                <a:alpha val="40000"/>
              </a:srgbClr>
            </a:outerShdw>
          </a:effectLst>
        </p:spPr>
        <p:txBody>
          <a:bodyPr spcFirstLastPara="1" wrap="square" lIns="91425" tIns="45700" rIns="360000" bIns="45700" anchor="ctr" anchorCtr="0">
            <a:noAutofit/>
          </a:bodyPr>
          <a:lstStyle/>
          <a:p>
            <a:pPr marL="0" marR="0" lvl="0" indent="0" algn="r" rtl="0">
              <a:spcBef>
                <a:spcPts val="0"/>
              </a:spcBef>
              <a:spcAft>
                <a:spcPts val="0"/>
              </a:spcAft>
              <a:buNone/>
            </a:pPr>
            <a:endParaRPr sz="1400" b="1" dirty="0">
              <a:solidFill>
                <a:srgbClr val="F0F0F0"/>
              </a:solidFill>
              <a:latin typeface="Open Sans"/>
              <a:ea typeface="Open Sans"/>
              <a:cs typeface="Open Sans"/>
              <a:sym typeface="Open San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36"/>
        <p:cNvGrpSpPr/>
        <p:nvPr/>
      </p:nvGrpSpPr>
      <p:grpSpPr>
        <a:xfrm>
          <a:off x="0" y="0"/>
          <a:ext cx="0" cy="0"/>
          <a:chOff x="0" y="0"/>
          <a:chExt cx="0" cy="0"/>
        </a:xfrm>
      </p:grpSpPr>
      <p:grpSp>
        <p:nvGrpSpPr>
          <p:cNvPr id="1137" name="Google Shape;1137;p61"/>
          <p:cNvGrpSpPr/>
          <p:nvPr/>
        </p:nvGrpSpPr>
        <p:grpSpPr>
          <a:xfrm>
            <a:off x="8726488" y="3783718"/>
            <a:ext cx="2454900" cy="2495700"/>
            <a:chOff x="1814072" y="3437888"/>
            <a:chExt cx="2454900" cy="2495700"/>
          </a:xfrm>
        </p:grpSpPr>
        <p:sp>
          <p:nvSpPr>
            <p:cNvPr id="1138" name="Google Shape;1138;p61"/>
            <p:cNvSpPr/>
            <p:nvPr/>
          </p:nvSpPr>
          <p:spPr>
            <a:xfrm>
              <a:off x="1814072" y="3437888"/>
              <a:ext cx="2453100" cy="2495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51975" tIns="1280150" rIns="180000" bIns="396000" anchor="t" anchorCtr="0">
              <a:noAutofit/>
            </a:bodyPr>
            <a:lstStyle/>
            <a:p>
              <a:pPr marL="0" lvl="0" indent="0" algn="ctr" rtl="0">
                <a:lnSpc>
                  <a:spcPct val="130000"/>
                </a:lnSpc>
                <a:spcBef>
                  <a:spcPts val="0"/>
                </a:spcBef>
                <a:spcAft>
                  <a:spcPts val="0"/>
                </a:spcAft>
                <a:buClr>
                  <a:schemeClr val="dk1"/>
                </a:buClr>
                <a:buFont typeface="Arial"/>
                <a:buNone/>
              </a:pPr>
              <a:r>
                <a:rPr lang="en" b="1" dirty="0">
                  <a:solidFill>
                    <a:srgbClr val="222222"/>
                  </a:solidFill>
                  <a:latin typeface="Open Sans"/>
                  <a:ea typeface="Open Sans"/>
                  <a:cs typeface="Open Sans"/>
                  <a:sym typeface="Open Sans"/>
                </a:rPr>
                <a:t>Credit report shows you have never paid a bill on time.</a:t>
              </a:r>
              <a:endParaRPr dirty="0"/>
            </a:p>
            <a:p>
              <a:pPr marL="0" marR="0" lvl="0" indent="0" algn="ctr" rtl="0">
                <a:lnSpc>
                  <a:spcPct val="130000"/>
                </a:lnSpc>
                <a:spcBef>
                  <a:spcPts val="600"/>
                </a:spcBef>
                <a:spcAft>
                  <a:spcPts val="0"/>
                </a:spcAft>
                <a:buClr>
                  <a:schemeClr val="dk1"/>
                </a:buClr>
                <a:buSzPts val="1100"/>
                <a:buFont typeface="Arial"/>
                <a:buNone/>
              </a:pPr>
              <a:endParaRPr sz="1000" dirty="0">
                <a:solidFill>
                  <a:srgbClr val="222222"/>
                </a:solidFill>
                <a:latin typeface="Open Sans"/>
                <a:ea typeface="Open Sans"/>
                <a:cs typeface="Open Sans"/>
                <a:sym typeface="Open Sans"/>
              </a:endParaRPr>
            </a:p>
            <a:p>
              <a:pPr marL="0" marR="0" lvl="0" indent="0" algn="ctr" rtl="0">
                <a:lnSpc>
                  <a:spcPct val="130000"/>
                </a:lnSpc>
                <a:spcBef>
                  <a:spcPts val="600"/>
                </a:spcBef>
                <a:spcAft>
                  <a:spcPts val="0"/>
                </a:spcAft>
                <a:buNone/>
              </a:pPr>
              <a:endParaRPr sz="1000" dirty="0">
                <a:solidFill>
                  <a:srgbClr val="222222"/>
                </a:solidFill>
                <a:latin typeface="Open Sans"/>
                <a:ea typeface="Open Sans"/>
                <a:cs typeface="Open Sans"/>
                <a:sym typeface="Open Sans"/>
              </a:endParaRPr>
            </a:p>
          </p:txBody>
        </p:sp>
        <p:sp>
          <p:nvSpPr>
            <p:cNvPr id="1139" name="Google Shape;1139;p61"/>
            <p:cNvSpPr/>
            <p:nvPr/>
          </p:nvSpPr>
          <p:spPr>
            <a:xfrm rot="10800000" flipH="1">
              <a:off x="1814072" y="3437920"/>
              <a:ext cx="2454900" cy="51600"/>
            </a:xfrm>
            <a:prstGeom prst="rect">
              <a:avLst/>
            </a:prstGeom>
            <a:solidFill>
              <a:srgbClr val="2596BE"/>
            </a:solidFill>
            <a:ln>
              <a:noFill/>
            </a:ln>
          </p:spPr>
          <p:txBody>
            <a:bodyPr spcFirstLastPara="1" wrap="square" lIns="251975" tIns="1280150" rIns="180000" bIns="45700" anchor="t" anchorCtr="0">
              <a:noAutofit/>
            </a:bodyPr>
            <a:lstStyle/>
            <a:p>
              <a:pPr marL="0" marR="0" lvl="0" indent="0" algn="l" rtl="0">
                <a:lnSpc>
                  <a:spcPct val="130000"/>
                </a:lnSpc>
                <a:spcBef>
                  <a:spcPts val="0"/>
                </a:spcBef>
                <a:spcAft>
                  <a:spcPts val="0"/>
                </a:spcAft>
                <a:buNone/>
              </a:pPr>
              <a:endParaRPr sz="1000">
                <a:solidFill>
                  <a:srgbClr val="222222"/>
                </a:solidFill>
                <a:latin typeface="Open Sans"/>
                <a:ea typeface="Open Sans"/>
                <a:cs typeface="Open Sans"/>
                <a:sym typeface="Open Sans"/>
              </a:endParaRPr>
            </a:p>
          </p:txBody>
        </p:sp>
      </p:grpSp>
      <p:sp>
        <p:nvSpPr>
          <p:cNvPr id="1140" name="Google Shape;1140;p61"/>
          <p:cNvSpPr txBox="1"/>
          <p:nvPr/>
        </p:nvSpPr>
        <p:spPr>
          <a:xfrm>
            <a:off x="9580447" y="4208843"/>
            <a:ext cx="747000" cy="793200"/>
          </a:xfrm>
          <a:prstGeom prst="rect">
            <a:avLst/>
          </a:prstGeom>
          <a:noFill/>
          <a:ln>
            <a:noFill/>
          </a:ln>
          <a:effectLst>
            <a:outerShdw blurRad="38100" dist="12700" dir="5400000" algn="t" rotWithShape="0">
              <a:srgbClr val="000000">
                <a:alpha val="14900"/>
              </a:srgbClr>
            </a:outerShdw>
          </a:effectLst>
        </p:spPr>
        <p:txBody>
          <a:bodyPr spcFirstLastPara="1" wrap="square" lIns="91425" tIns="45700" rIns="91425" bIns="45700" anchor="t" anchorCtr="0">
            <a:noAutofit/>
          </a:bodyPr>
          <a:lstStyle/>
          <a:p>
            <a:pPr marL="0" marR="0" lvl="0" indent="0" algn="ctr" rtl="0">
              <a:lnSpc>
                <a:spcPct val="80000"/>
              </a:lnSpc>
              <a:spcBef>
                <a:spcPts val="0"/>
              </a:spcBef>
              <a:spcAft>
                <a:spcPts val="0"/>
              </a:spcAft>
              <a:buClr>
                <a:srgbClr val="1D46F3"/>
              </a:buClr>
              <a:buSzPts val="8000"/>
              <a:buFont typeface="Roboto Medium"/>
              <a:buNone/>
            </a:pPr>
            <a:r>
              <a:rPr lang="en" sz="6100">
                <a:solidFill>
                  <a:srgbClr val="2596BE"/>
                </a:solidFill>
                <a:latin typeface="Roboto Medium"/>
                <a:ea typeface="Roboto Medium"/>
                <a:cs typeface="Roboto Medium"/>
                <a:sym typeface="Roboto Medium"/>
              </a:rPr>
              <a:t>6</a:t>
            </a:r>
            <a:endParaRPr sz="2100" b="0" i="0">
              <a:solidFill>
                <a:srgbClr val="2596BE"/>
              </a:solidFill>
              <a:latin typeface="Roboto Medium"/>
              <a:ea typeface="Roboto Medium"/>
              <a:cs typeface="Roboto Medium"/>
              <a:sym typeface="Roboto Medium"/>
            </a:endParaRPr>
          </a:p>
        </p:txBody>
      </p:sp>
      <p:grpSp>
        <p:nvGrpSpPr>
          <p:cNvPr id="1141" name="Google Shape;1141;p61"/>
          <p:cNvGrpSpPr/>
          <p:nvPr/>
        </p:nvGrpSpPr>
        <p:grpSpPr>
          <a:xfrm>
            <a:off x="6106160" y="3783718"/>
            <a:ext cx="2454900" cy="2495700"/>
            <a:chOff x="1814072" y="3437888"/>
            <a:chExt cx="2454900" cy="2495700"/>
          </a:xfrm>
        </p:grpSpPr>
        <p:sp>
          <p:nvSpPr>
            <p:cNvPr id="1142" name="Google Shape;1142;p61"/>
            <p:cNvSpPr/>
            <p:nvPr/>
          </p:nvSpPr>
          <p:spPr>
            <a:xfrm>
              <a:off x="1814072" y="3437888"/>
              <a:ext cx="2453100" cy="2495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51975" tIns="1280150" rIns="180000" bIns="396000" anchor="t" anchorCtr="0">
              <a:noAutofit/>
            </a:bodyPr>
            <a:lstStyle/>
            <a:p>
              <a:pPr marL="0" lvl="0" indent="0" algn="ctr" rtl="0">
                <a:lnSpc>
                  <a:spcPct val="130000"/>
                </a:lnSpc>
                <a:spcBef>
                  <a:spcPts val="0"/>
                </a:spcBef>
                <a:spcAft>
                  <a:spcPts val="0"/>
                </a:spcAft>
                <a:buClr>
                  <a:schemeClr val="dk1"/>
                </a:buClr>
                <a:buSzPts val="1100"/>
                <a:buFont typeface="Arial"/>
                <a:buNone/>
              </a:pPr>
              <a:r>
                <a:rPr lang="en" b="1" dirty="0">
                  <a:solidFill>
                    <a:srgbClr val="222222"/>
                  </a:solidFill>
                  <a:latin typeface="Open Sans"/>
                  <a:ea typeface="Open Sans"/>
                  <a:cs typeface="Open Sans"/>
                  <a:sym typeface="Open Sans"/>
                </a:rPr>
                <a:t>You don’t understand your own numbers. </a:t>
              </a:r>
              <a:endParaRPr b="1" dirty="0">
                <a:solidFill>
                  <a:srgbClr val="222222"/>
                </a:solidFill>
                <a:latin typeface="Open Sans"/>
                <a:ea typeface="Open Sans"/>
                <a:cs typeface="Open Sans"/>
                <a:sym typeface="Open Sans"/>
              </a:endParaRPr>
            </a:p>
            <a:p>
              <a:pPr marL="0" marR="0" lvl="0" indent="0" algn="ctr" rtl="0">
                <a:lnSpc>
                  <a:spcPct val="130000"/>
                </a:lnSpc>
                <a:spcBef>
                  <a:spcPts val="600"/>
                </a:spcBef>
                <a:spcAft>
                  <a:spcPts val="0"/>
                </a:spcAft>
                <a:buSzPts val="1100"/>
                <a:buNone/>
              </a:pPr>
              <a:endParaRPr sz="1000" dirty="0">
                <a:solidFill>
                  <a:srgbClr val="222222"/>
                </a:solidFill>
                <a:latin typeface="Open Sans"/>
                <a:ea typeface="Open Sans"/>
                <a:cs typeface="Open Sans"/>
                <a:sym typeface="Open Sans"/>
              </a:endParaRPr>
            </a:p>
          </p:txBody>
        </p:sp>
        <p:sp>
          <p:nvSpPr>
            <p:cNvPr id="1143" name="Google Shape;1143;p61"/>
            <p:cNvSpPr/>
            <p:nvPr/>
          </p:nvSpPr>
          <p:spPr>
            <a:xfrm rot="10800000" flipH="1">
              <a:off x="1814072" y="3437920"/>
              <a:ext cx="2454900" cy="51600"/>
            </a:xfrm>
            <a:prstGeom prst="rect">
              <a:avLst/>
            </a:prstGeom>
            <a:solidFill>
              <a:srgbClr val="2596BE"/>
            </a:solidFill>
            <a:ln>
              <a:noFill/>
            </a:ln>
          </p:spPr>
          <p:txBody>
            <a:bodyPr spcFirstLastPara="1" wrap="square" lIns="251975" tIns="1280150" rIns="180000" bIns="45700" anchor="t" anchorCtr="0">
              <a:noAutofit/>
            </a:bodyPr>
            <a:lstStyle/>
            <a:p>
              <a:pPr marL="0" marR="0" lvl="0" indent="0" algn="l" rtl="0">
                <a:lnSpc>
                  <a:spcPct val="130000"/>
                </a:lnSpc>
                <a:spcBef>
                  <a:spcPts val="0"/>
                </a:spcBef>
                <a:spcAft>
                  <a:spcPts val="0"/>
                </a:spcAft>
                <a:buNone/>
              </a:pPr>
              <a:endParaRPr sz="1000">
                <a:solidFill>
                  <a:srgbClr val="222222"/>
                </a:solidFill>
                <a:latin typeface="Open Sans"/>
                <a:ea typeface="Open Sans"/>
                <a:cs typeface="Open Sans"/>
                <a:sym typeface="Open Sans"/>
              </a:endParaRPr>
            </a:p>
          </p:txBody>
        </p:sp>
      </p:grpSp>
      <p:sp>
        <p:nvSpPr>
          <p:cNvPr id="1144" name="Google Shape;1144;p61"/>
          <p:cNvSpPr txBox="1"/>
          <p:nvPr/>
        </p:nvSpPr>
        <p:spPr>
          <a:xfrm>
            <a:off x="6966434" y="4208830"/>
            <a:ext cx="747000" cy="793200"/>
          </a:xfrm>
          <a:prstGeom prst="rect">
            <a:avLst/>
          </a:prstGeom>
          <a:noFill/>
          <a:ln>
            <a:noFill/>
          </a:ln>
          <a:effectLst>
            <a:outerShdw blurRad="38100" dist="12700" dir="5400000" algn="t" rotWithShape="0">
              <a:srgbClr val="000000">
                <a:alpha val="14900"/>
              </a:srgbClr>
            </a:outerShdw>
          </a:effectLst>
        </p:spPr>
        <p:txBody>
          <a:bodyPr spcFirstLastPara="1" wrap="square" lIns="91425" tIns="45700" rIns="91425" bIns="45700" anchor="t" anchorCtr="0">
            <a:noAutofit/>
          </a:bodyPr>
          <a:lstStyle/>
          <a:p>
            <a:pPr marL="0" marR="0" lvl="0" indent="0" algn="ctr" rtl="0">
              <a:lnSpc>
                <a:spcPct val="80000"/>
              </a:lnSpc>
              <a:spcBef>
                <a:spcPts val="0"/>
              </a:spcBef>
              <a:spcAft>
                <a:spcPts val="0"/>
              </a:spcAft>
              <a:buClr>
                <a:srgbClr val="1D46F3"/>
              </a:buClr>
              <a:buSzPts val="8000"/>
              <a:buFont typeface="Roboto Medium"/>
              <a:buNone/>
            </a:pPr>
            <a:r>
              <a:rPr lang="en" sz="6100">
                <a:solidFill>
                  <a:srgbClr val="2596BE"/>
                </a:solidFill>
                <a:latin typeface="Roboto Medium"/>
                <a:ea typeface="Roboto Medium"/>
                <a:cs typeface="Roboto Medium"/>
                <a:sym typeface="Roboto Medium"/>
              </a:rPr>
              <a:t>5</a:t>
            </a:r>
            <a:endParaRPr sz="2100" b="0" i="0">
              <a:solidFill>
                <a:srgbClr val="2596BE"/>
              </a:solidFill>
              <a:latin typeface="Roboto Medium"/>
              <a:ea typeface="Roboto Medium"/>
              <a:cs typeface="Roboto Medium"/>
              <a:sym typeface="Roboto Medium"/>
            </a:endParaRPr>
          </a:p>
        </p:txBody>
      </p:sp>
      <p:grpSp>
        <p:nvGrpSpPr>
          <p:cNvPr id="1145" name="Google Shape;1145;p61"/>
          <p:cNvGrpSpPr/>
          <p:nvPr/>
        </p:nvGrpSpPr>
        <p:grpSpPr>
          <a:xfrm>
            <a:off x="8726488" y="1141728"/>
            <a:ext cx="2454900" cy="2495700"/>
            <a:chOff x="1814072" y="3437888"/>
            <a:chExt cx="2454900" cy="2495700"/>
          </a:xfrm>
        </p:grpSpPr>
        <p:sp>
          <p:nvSpPr>
            <p:cNvPr id="1146" name="Google Shape;1146;p61"/>
            <p:cNvSpPr/>
            <p:nvPr/>
          </p:nvSpPr>
          <p:spPr>
            <a:xfrm>
              <a:off x="1814072" y="3437888"/>
              <a:ext cx="2453100" cy="2495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51975" tIns="1280150" rIns="180000" bIns="396000" anchor="t" anchorCtr="0">
              <a:noAutofit/>
            </a:bodyPr>
            <a:lstStyle/>
            <a:p>
              <a:pPr marL="0" lvl="0" indent="0" algn="ctr" rtl="0">
                <a:lnSpc>
                  <a:spcPct val="130000"/>
                </a:lnSpc>
                <a:spcBef>
                  <a:spcPts val="0"/>
                </a:spcBef>
                <a:spcAft>
                  <a:spcPts val="0"/>
                </a:spcAft>
                <a:buNone/>
              </a:pPr>
              <a:r>
                <a:rPr lang="en" b="1" dirty="0">
                  <a:solidFill>
                    <a:srgbClr val="222222"/>
                  </a:solidFill>
                  <a:latin typeface="Open Sans"/>
                  <a:ea typeface="Open Sans"/>
                  <a:cs typeface="Open Sans"/>
                  <a:sym typeface="Open Sans"/>
                </a:rPr>
                <a:t>Intentional attempts at covering up or hiding information</a:t>
              </a:r>
              <a:endParaRPr b="1" dirty="0">
                <a:solidFill>
                  <a:srgbClr val="222222"/>
                </a:solidFill>
                <a:latin typeface="Open Sans"/>
                <a:ea typeface="Open Sans"/>
                <a:cs typeface="Open Sans"/>
                <a:sym typeface="Open Sans"/>
              </a:endParaRPr>
            </a:p>
          </p:txBody>
        </p:sp>
        <p:sp>
          <p:nvSpPr>
            <p:cNvPr id="1147" name="Google Shape;1147;p61"/>
            <p:cNvSpPr/>
            <p:nvPr/>
          </p:nvSpPr>
          <p:spPr>
            <a:xfrm rot="10800000" flipH="1">
              <a:off x="1814072" y="3437920"/>
              <a:ext cx="2454900" cy="51600"/>
            </a:xfrm>
            <a:prstGeom prst="rect">
              <a:avLst/>
            </a:prstGeom>
            <a:solidFill>
              <a:srgbClr val="2596BE"/>
            </a:solidFill>
            <a:ln>
              <a:noFill/>
            </a:ln>
          </p:spPr>
          <p:txBody>
            <a:bodyPr spcFirstLastPara="1" wrap="square" lIns="251975" tIns="1280150" rIns="180000" bIns="45700" anchor="t" anchorCtr="0">
              <a:noAutofit/>
            </a:bodyPr>
            <a:lstStyle/>
            <a:p>
              <a:pPr marL="0" marR="0" lvl="0" indent="0" algn="l" rtl="0">
                <a:lnSpc>
                  <a:spcPct val="130000"/>
                </a:lnSpc>
                <a:spcBef>
                  <a:spcPts val="0"/>
                </a:spcBef>
                <a:spcAft>
                  <a:spcPts val="0"/>
                </a:spcAft>
                <a:buNone/>
              </a:pPr>
              <a:endParaRPr sz="1000">
                <a:solidFill>
                  <a:srgbClr val="222222"/>
                </a:solidFill>
                <a:latin typeface="Open Sans"/>
                <a:ea typeface="Open Sans"/>
                <a:cs typeface="Open Sans"/>
                <a:sym typeface="Open Sans"/>
              </a:endParaRPr>
            </a:p>
          </p:txBody>
        </p:sp>
      </p:grpSp>
      <p:sp>
        <p:nvSpPr>
          <p:cNvPr id="1148" name="Google Shape;1148;p61"/>
          <p:cNvSpPr txBox="1"/>
          <p:nvPr/>
        </p:nvSpPr>
        <p:spPr>
          <a:xfrm>
            <a:off x="845425" y="1764675"/>
            <a:ext cx="50754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a:solidFill>
                  <a:srgbClr val="222222"/>
                </a:solidFill>
                <a:latin typeface="Montserrat"/>
                <a:ea typeface="Montserrat"/>
                <a:cs typeface="Montserrat"/>
                <a:sym typeface="Montserrat"/>
              </a:rPr>
              <a:t>The Most Common Reasons for Decline</a:t>
            </a:r>
            <a:endParaRPr sz="3600" b="1">
              <a:solidFill>
                <a:srgbClr val="222222"/>
              </a:solidFill>
              <a:latin typeface="Montserrat"/>
              <a:ea typeface="Montserrat"/>
              <a:cs typeface="Montserrat"/>
              <a:sym typeface="Montserrat"/>
            </a:endParaRPr>
          </a:p>
        </p:txBody>
      </p:sp>
      <p:grpSp>
        <p:nvGrpSpPr>
          <p:cNvPr id="1149" name="Google Shape;1149;p61"/>
          <p:cNvGrpSpPr/>
          <p:nvPr/>
        </p:nvGrpSpPr>
        <p:grpSpPr>
          <a:xfrm>
            <a:off x="6106160" y="1141728"/>
            <a:ext cx="2454900" cy="2495700"/>
            <a:chOff x="1814072" y="3437888"/>
            <a:chExt cx="2454900" cy="2495700"/>
          </a:xfrm>
        </p:grpSpPr>
        <p:sp>
          <p:nvSpPr>
            <p:cNvPr id="1150" name="Google Shape;1150;p61"/>
            <p:cNvSpPr/>
            <p:nvPr/>
          </p:nvSpPr>
          <p:spPr>
            <a:xfrm>
              <a:off x="1814072" y="3437888"/>
              <a:ext cx="2453100" cy="2495700"/>
            </a:xfrm>
            <a:prstGeom prst="rect">
              <a:avLst/>
            </a:prstGeom>
            <a:solidFill>
              <a:srgbClr val="FEFFFF"/>
            </a:solidFill>
            <a:ln w="9525" cap="flat" cmpd="sng">
              <a:solidFill>
                <a:schemeClr val="lt2"/>
              </a:solidFill>
              <a:prstDash val="solid"/>
              <a:round/>
              <a:headEnd type="none" w="sm" len="sm"/>
              <a:tailEnd type="none" w="sm" len="sm"/>
            </a:ln>
          </p:spPr>
          <p:txBody>
            <a:bodyPr spcFirstLastPara="1" wrap="square" lIns="251975" tIns="1280150" rIns="180000" bIns="396000" anchor="t" anchorCtr="0">
              <a:noAutofit/>
            </a:bodyPr>
            <a:lstStyle/>
            <a:p>
              <a:pPr marL="0" marR="0" lvl="0" indent="0" algn="ctr" rtl="0">
                <a:lnSpc>
                  <a:spcPct val="130000"/>
                </a:lnSpc>
                <a:spcBef>
                  <a:spcPts val="0"/>
                </a:spcBef>
                <a:spcAft>
                  <a:spcPts val="0"/>
                </a:spcAft>
                <a:buNone/>
              </a:pPr>
              <a:r>
                <a:rPr lang="en" b="1" dirty="0">
                  <a:solidFill>
                    <a:srgbClr val="222222"/>
                  </a:solidFill>
                  <a:latin typeface="Open Sans"/>
                  <a:ea typeface="Open Sans"/>
                  <a:cs typeface="Open Sans"/>
                  <a:sym typeface="Open Sans"/>
                </a:rPr>
                <a:t>Your business plan does not seem well thought out.</a:t>
              </a:r>
              <a:endParaRPr dirty="0"/>
            </a:p>
            <a:p>
              <a:pPr marL="0" marR="0" lvl="0" indent="0" algn="ctr" rtl="0">
                <a:lnSpc>
                  <a:spcPct val="130000"/>
                </a:lnSpc>
                <a:spcBef>
                  <a:spcPts val="600"/>
                </a:spcBef>
                <a:spcAft>
                  <a:spcPts val="0"/>
                </a:spcAft>
                <a:buSzPts val="1100"/>
                <a:buNone/>
              </a:pPr>
              <a:endParaRPr sz="1000" dirty="0">
                <a:solidFill>
                  <a:srgbClr val="222222"/>
                </a:solidFill>
                <a:latin typeface="Open Sans"/>
                <a:ea typeface="Open Sans"/>
                <a:cs typeface="Open Sans"/>
                <a:sym typeface="Open Sans"/>
              </a:endParaRPr>
            </a:p>
          </p:txBody>
        </p:sp>
        <p:sp>
          <p:nvSpPr>
            <p:cNvPr id="1151" name="Google Shape;1151;p61"/>
            <p:cNvSpPr/>
            <p:nvPr/>
          </p:nvSpPr>
          <p:spPr>
            <a:xfrm rot="10800000" flipH="1">
              <a:off x="1814072" y="3437920"/>
              <a:ext cx="2454900" cy="51600"/>
            </a:xfrm>
            <a:prstGeom prst="rect">
              <a:avLst/>
            </a:prstGeom>
            <a:solidFill>
              <a:srgbClr val="2596BE"/>
            </a:solidFill>
            <a:ln w="9525" cap="flat" cmpd="sng">
              <a:solidFill>
                <a:schemeClr val="lt2"/>
              </a:solidFill>
              <a:prstDash val="solid"/>
              <a:round/>
              <a:headEnd type="none" w="sm" len="sm"/>
              <a:tailEnd type="none" w="sm" len="sm"/>
            </a:ln>
          </p:spPr>
          <p:txBody>
            <a:bodyPr spcFirstLastPara="1" wrap="square" lIns="251975" tIns="1280150" rIns="180000" bIns="45700" anchor="t" anchorCtr="0">
              <a:noAutofit/>
            </a:bodyPr>
            <a:lstStyle/>
            <a:p>
              <a:pPr marL="0" marR="0" lvl="0" indent="0" algn="l" rtl="0">
                <a:lnSpc>
                  <a:spcPct val="130000"/>
                </a:lnSpc>
                <a:spcBef>
                  <a:spcPts val="0"/>
                </a:spcBef>
                <a:spcAft>
                  <a:spcPts val="0"/>
                </a:spcAft>
                <a:buNone/>
              </a:pPr>
              <a:endParaRPr sz="1000">
                <a:solidFill>
                  <a:srgbClr val="222222"/>
                </a:solidFill>
                <a:latin typeface="Open Sans"/>
                <a:ea typeface="Open Sans"/>
                <a:cs typeface="Open Sans"/>
                <a:sym typeface="Open Sans"/>
              </a:endParaRPr>
            </a:p>
          </p:txBody>
        </p:sp>
      </p:grpSp>
      <p:grpSp>
        <p:nvGrpSpPr>
          <p:cNvPr id="1152" name="Google Shape;1152;p61"/>
          <p:cNvGrpSpPr/>
          <p:nvPr/>
        </p:nvGrpSpPr>
        <p:grpSpPr>
          <a:xfrm>
            <a:off x="845435" y="3783718"/>
            <a:ext cx="2454900" cy="2495700"/>
            <a:chOff x="1814072" y="3437888"/>
            <a:chExt cx="2454900" cy="2495700"/>
          </a:xfrm>
        </p:grpSpPr>
        <p:sp>
          <p:nvSpPr>
            <p:cNvPr id="1153" name="Google Shape;1153;p61"/>
            <p:cNvSpPr/>
            <p:nvPr/>
          </p:nvSpPr>
          <p:spPr>
            <a:xfrm>
              <a:off x="1814072" y="3437888"/>
              <a:ext cx="2453100" cy="2495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51975" tIns="1280150" rIns="180000" bIns="396000" anchor="t" anchorCtr="0">
              <a:noAutofit/>
            </a:bodyPr>
            <a:lstStyle/>
            <a:p>
              <a:pPr marL="0" lvl="0" indent="0" algn="ctr" rtl="0">
                <a:lnSpc>
                  <a:spcPct val="130000"/>
                </a:lnSpc>
                <a:spcBef>
                  <a:spcPts val="0"/>
                </a:spcBef>
                <a:spcAft>
                  <a:spcPts val="0"/>
                </a:spcAft>
                <a:buNone/>
              </a:pPr>
              <a:r>
                <a:rPr lang="en" b="1" dirty="0">
                  <a:solidFill>
                    <a:srgbClr val="222222"/>
                  </a:solidFill>
                  <a:latin typeface="Open Sans"/>
                  <a:ea typeface="Open Sans"/>
                  <a:cs typeface="Open Sans"/>
                  <a:sym typeface="Open Sans"/>
                </a:rPr>
                <a:t>Lack of research to understand the market.</a:t>
              </a:r>
              <a:endParaRPr b="1" dirty="0">
                <a:solidFill>
                  <a:srgbClr val="222222"/>
                </a:solidFill>
                <a:latin typeface="Open Sans"/>
                <a:ea typeface="Open Sans"/>
                <a:cs typeface="Open Sans"/>
                <a:sym typeface="Open Sans"/>
              </a:endParaRPr>
            </a:p>
            <a:p>
              <a:pPr marL="0" marR="0" lvl="0" indent="0" algn="ctr" rtl="0">
                <a:lnSpc>
                  <a:spcPct val="130000"/>
                </a:lnSpc>
                <a:spcBef>
                  <a:spcPts val="600"/>
                </a:spcBef>
                <a:spcAft>
                  <a:spcPts val="0"/>
                </a:spcAft>
                <a:buSzPts val="1100"/>
                <a:buNone/>
              </a:pPr>
              <a:endParaRPr sz="1000" dirty="0">
                <a:solidFill>
                  <a:srgbClr val="222222"/>
                </a:solidFill>
                <a:latin typeface="Open Sans"/>
                <a:ea typeface="Open Sans"/>
                <a:cs typeface="Open Sans"/>
                <a:sym typeface="Open Sans"/>
              </a:endParaRPr>
            </a:p>
          </p:txBody>
        </p:sp>
        <p:sp>
          <p:nvSpPr>
            <p:cNvPr id="1154" name="Google Shape;1154;p61"/>
            <p:cNvSpPr/>
            <p:nvPr/>
          </p:nvSpPr>
          <p:spPr>
            <a:xfrm rot="10800000" flipH="1">
              <a:off x="1814072" y="3437920"/>
              <a:ext cx="2454900" cy="51600"/>
            </a:xfrm>
            <a:prstGeom prst="rect">
              <a:avLst/>
            </a:prstGeom>
            <a:solidFill>
              <a:srgbClr val="2596BE"/>
            </a:solidFill>
            <a:ln>
              <a:noFill/>
            </a:ln>
          </p:spPr>
          <p:txBody>
            <a:bodyPr spcFirstLastPara="1" wrap="square" lIns="251975" tIns="1280150" rIns="180000" bIns="45700" anchor="t" anchorCtr="0">
              <a:noAutofit/>
            </a:bodyPr>
            <a:lstStyle/>
            <a:p>
              <a:pPr marL="0" marR="0" lvl="0" indent="0" algn="l" rtl="0">
                <a:lnSpc>
                  <a:spcPct val="130000"/>
                </a:lnSpc>
                <a:spcBef>
                  <a:spcPts val="0"/>
                </a:spcBef>
                <a:spcAft>
                  <a:spcPts val="0"/>
                </a:spcAft>
                <a:buNone/>
              </a:pPr>
              <a:endParaRPr sz="1000">
                <a:solidFill>
                  <a:srgbClr val="222222"/>
                </a:solidFill>
                <a:latin typeface="Open Sans"/>
                <a:ea typeface="Open Sans"/>
                <a:cs typeface="Open Sans"/>
                <a:sym typeface="Open Sans"/>
              </a:endParaRPr>
            </a:p>
          </p:txBody>
        </p:sp>
      </p:grpSp>
      <p:grpSp>
        <p:nvGrpSpPr>
          <p:cNvPr id="1155" name="Google Shape;1155;p61"/>
          <p:cNvGrpSpPr/>
          <p:nvPr/>
        </p:nvGrpSpPr>
        <p:grpSpPr>
          <a:xfrm>
            <a:off x="3465763" y="3783718"/>
            <a:ext cx="2454900" cy="2495700"/>
            <a:chOff x="1814072" y="3437888"/>
            <a:chExt cx="2454900" cy="2495700"/>
          </a:xfrm>
        </p:grpSpPr>
        <p:sp>
          <p:nvSpPr>
            <p:cNvPr id="1156" name="Google Shape;1156;p61"/>
            <p:cNvSpPr/>
            <p:nvPr/>
          </p:nvSpPr>
          <p:spPr>
            <a:xfrm>
              <a:off x="1814072" y="3437888"/>
              <a:ext cx="2453100" cy="2495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51975" tIns="1280150" rIns="180000" bIns="396000" anchor="t" anchorCtr="0">
              <a:noAutofit/>
            </a:bodyPr>
            <a:lstStyle/>
            <a:p>
              <a:pPr marL="0" lvl="0" indent="0" algn="ctr" rtl="0">
                <a:lnSpc>
                  <a:spcPct val="130000"/>
                </a:lnSpc>
                <a:spcBef>
                  <a:spcPts val="0"/>
                </a:spcBef>
                <a:spcAft>
                  <a:spcPts val="0"/>
                </a:spcAft>
                <a:buClr>
                  <a:schemeClr val="dk1"/>
                </a:buClr>
                <a:buFont typeface="Arial"/>
                <a:buNone/>
              </a:pPr>
              <a:r>
                <a:rPr lang="en" b="1" dirty="0">
                  <a:solidFill>
                    <a:srgbClr val="222222"/>
                  </a:solidFill>
                  <a:latin typeface="Open Sans"/>
                  <a:ea typeface="Open Sans"/>
                  <a:cs typeface="Open Sans"/>
                  <a:sym typeface="Open Sans"/>
                </a:rPr>
                <a:t>Failure to acknowledge competition.</a:t>
              </a:r>
              <a:endParaRPr dirty="0"/>
            </a:p>
            <a:p>
              <a:pPr marL="0" marR="0" lvl="0" indent="0" algn="ctr" rtl="0">
                <a:lnSpc>
                  <a:spcPct val="130000"/>
                </a:lnSpc>
                <a:spcBef>
                  <a:spcPts val="600"/>
                </a:spcBef>
                <a:spcAft>
                  <a:spcPts val="0"/>
                </a:spcAft>
                <a:buSzPts val="1100"/>
                <a:buNone/>
              </a:pPr>
              <a:endParaRPr sz="1000" dirty="0">
                <a:solidFill>
                  <a:srgbClr val="222222"/>
                </a:solidFill>
                <a:latin typeface="Open Sans"/>
                <a:ea typeface="Open Sans"/>
                <a:cs typeface="Open Sans"/>
                <a:sym typeface="Open Sans"/>
              </a:endParaRPr>
            </a:p>
          </p:txBody>
        </p:sp>
        <p:sp>
          <p:nvSpPr>
            <p:cNvPr id="1157" name="Google Shape;1157;p61"/>
            <p:cNvSpPr/>
            <p:nvPr/>
          </p:nvSpPr>
          <p:spPr>
            <a:xfrm rot="10800000" flipH="1">
              <a:off x="1814072" y="3437920"/>
              <a:ext cx="2454900" cy="51600"/>
            </a:xfrm>
            <a:prstGeom prst="rect">
              <a:avLst/>
            </a:prstGeom>
            <a:solidFill>
              <a:srgbClr val="2596BE"/>
            </a:solidFill>
            <a:ln>
              <a:noFill/>
            </a:ln>
          </p:spPr>
          <p:txBody>
            <a:bodyPr spcFirstLastPara="1" wrap="square" lIns="251975" tIns="1280150" rIns="180000" bIns="45700" anchor="t" anchorCtr="0">
              <a:noAutofit/>
            </a:bodyPr>
            <a:lstStyle/>
            <a:p>
              <a:pPr marL="0" marR="0" lvl="0" indent="0" algn="l" rtl="0">
                <a:lnSpc>
                  <a:spcPct val="130000"/>
                </a:lnSpc>
                <a:spcBef>
                  <a:spcPts val="0"/>
                </a:spcBef>
                <a:spcAft>
                  <a:spcPts val="0"/>
                </a:spcAft>
                <a:buNone/>
              </a:pPr>
              <a:endParaRPr sz="1000">
                <a:solidFill>
                  <a:srgbClr val="222222"/>
                </a:solidFill>
                <a:latin typeface="Open Sans"/>
                <a:ea typeface="Open Sans"/>
                <a:cs typeface="Open Sans"/>
                <a:sym typeface="Open Sans"/>
              </a:endParaRPr>
            </a:p>
          </p:txBody>
        </p:sp>
      </p:grpSp>
      <p:pic>
        <p:nvPicPr>
          <p:cNvPr id="1158" name="Google Shape;1158;p6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1159" name="Google Shape;1159;p61"/>
          <p:cNvSpPr txBox="1"/>
          <p:nvPr/>
        </p:nvSpPr>
        <p:spPr>
          <a:xfrm>
            <a:off x="6966434" y="1532943"/>
            <a:ext cx="747000" cy="793200"/>
          </a:xfrm>
          <a:prstGeom prst="rect">
            <a:avLst/>
          </a:prstGeom>
          <a:noFill/>
          <a:ln>
            <a:noFill/>
          </a:ln>
          <a:effectLst>
            <a:outerShdw blurRad="38100" dist="12700" dir="5400000" algn="t" rotWithShape="0">
              <a:srgbClr val="000000">
                <a:alpha val="14900"/>
              </a:srgbClr>
            </a:outerShdw>
          </a:effectLst>
        </p:spPr>
        <p:txBody>
          <a:bodyPr spcFirstLastPara="1" wrap="square" lIns="91425" tIns="45700" rIns="91425" bIns="45700" anchor="t" anchorCtr="0">
            <a:noAutofit/>
          </a:bodyPr>
          <a:lstStyle/>
          <a:p>
            <a:pPr marL="0" marR="0" lvl="0" indent="0" algn="ctr" rtl="0">
              <a:lnSpc>
                <a:spcPct val="80000"/>
              </a:lnSpc>
              <a:spcBef>
                <a:spcPts val="0"/>
              </a:spcBef>
              <a:spcAft>
                <a:spcPts val="0"/>
              </a:spcAft>
              <a:buClr>
                <a:srgbClr val="1D46F3"/>
              </a:buClr>
              <a:buSzPts val="8000"/>
              <a:buFont typeface="Roboto Medium"/>
              <a:buNone/>
            </a:pPr>
            <a:r>
              <a:rPr lang="en" sz="6100" b="0" i="0">
                <a:solidFill>
                  <a:srgbClr val="2596BE"/>
                </a:solidFill>
                <a:latin typeface="Roboto Medium"/>
                <a:ea typeface="Roboto Medium"/>
                <a:cs typeface="Roboto Medium"/>
                <a:sym typeface="Roboto Medium"/>
              </a:rPr>
              <a:t>1</a:t>
            </a:r>
            <a:endParaRPr sz="2100" b="0" i="0">
              <a:solidFill>
                <a:srgbClr val="2596BE"/>
              </a:solidFill>
              <a:latin typeface="Roboto Medium"/>
              <a:ea typeface="Roboto Medium"/>
              <a:cs typeface="Roboto Medium"/>
              <a:sym typeface="Roboto Medium"/>
            </a:endParaRPr>
          </a:p>
        </p:txBody>
      </p:sp>
      <p:sp>
        <p:nvSpPr>
          <p:cNvPr id="1160" name="Google Shape;1160;p61"/>
          <p:cNvSpPr txBox="1"/>
          <p:nvPr/>
        </p:nvSpPr>
        <p:spPr>
          <a:xfrm>
            <a:off x="9580447" y="1532955"/>
            <a:ext cx="747000" cy="793200"/>
          </a:xfrm>
          <a:prstGeom prst="rect">
            <a:avLst/>
          </a:prstGeom>
          <a:noFill/>
          <a:ln>
            <a:noFill/>
          </a:ln>
          <a:effectLst>
            <a:outerShdw blurRad="38100" dist="12700" dir="5400000" algn="t" rotWithShape="0">
              <a:srgbClr val="000000">
                <a:alpha val="14900"/>
              </a:srgbClr>
            </a:outerShdw>
          </a:effectLst>
        </p:spPr>
        <p:txBody>
          <a:bodyPr spcFirstLastPara="1" wrap="square" lIns="91425" tIns="45700" rIns="91425" bIns="45700" anchor="t" anchorCtr="0">
            <a:noAutofit/>
          </a:bodyPr>
          <a:lstStyle/>
          <a:p>
            <a:pPr marL="0" marR="0" lvl="0" indent="0" algn="ctr" rtl="0">
              <a:lnSpc>
                <a:spcPct val="80000"/>
              </a:lnSpc>
              <a:spcBef>
                <a:spcPts val="0"/>
              </a:spcBef>
              <a:spcAft>
                <a:spcPts val="0"/>
              </a:spcAft>
              <a:buClr>
                <a:srgbClr val="1D46F3"/>
              </a:buClr>
              <a:buSzPts val="8000"/>
              <a:buFont typeface="Roboto Medium"/>
              <a:buNone/>
            </a:pPr>
            <a:r>
              <a:rPr lang="en" sz="6100">
                <a:solidFill>
                  <a:srgbClr val="2596BE"/>
                </a:solidFill>
                <a:latin typeface="Roboto Medium"/>
                <a:ea typeface="Roboto Medium"/>
                <a:cs typeface="Roboto Medium"/>
                <a:sym typeface="Roboto Medium"/>
              </a:rPr>
              <a:t>2</a:t>
            </a:r>
            <a:endParaRPr sz="2100" b="0" i="0">
              <a:solidFill>
                <a:srgbClr val="2596BE"/>
              </a:solidFill>
              <a:latin typeface="Roboto Medium"/>
              <a:ea typeface="Roboto Medium"/>
              <a:cs typeface="Roboto Medium"/>
              <a:sym typeface="Roboto Medium"/>
            </a:endParaRPr>
          </a:p>
        </p:txBody>
      </p:sp>
      <p:sp>
        <p:nvSpPr>
          <p:cNvPr id="1161" name="Google Shape;1161;p61"/>
          <p:cNvSpPr txBox="1"/>
          <p:nvPr/>
        </p:nvSpPr>
        <p:spPr>
          <a:xfrm>
            <a:off x="4316634" y="4208843"/>
            <a:ext cx="747000" cy="793200"/>
          </a:xfrm>
          <a:prstGeom prst="rect">
            <a:avLst/>
          </a:prstGeom>
          <a:noFill/>
          <a:ln>
            <a:noFill/>
          </a:ln>
          <a:effectLst>
            <a:outerShdw blurRad="38100" dist="12700" dir="5400000" algn="t" rotWithShape="0">
              <a:srgbClr val="000000">
                <a:alpha val="14900"/>
              </a:srgbClr>
            </a:outerShdw>
          </a:effectLst>
        </p:spPr>
        <p:txBody>
          <a:bodyPr spcFirstLastPara="1" wrap="square" lIns="91425" tIns="45700" rIns="91425" bIns="45700" anchor="t" anchorCtr="0">
            <a:noAutofit/>
          </a:bodyPr>
          <a:lstStyle/>
          <a:p>
            <a:pPr marL="0" marR="0" lvl="0" indent="0" algn="ctr" rtl="0">
              <a:lnSpc>
                <a:spcPct val="80000"/>
              </a:lnSpc>
              <a:spcBef>
                <a:spcPts val="0"/>
              </a:spcBef>
              <a:spcAft>
                <a:spcPts val="0"/>
              </a:spcAft>
              <a:buClr>
                <a:srgbClr val="1D46F3"/>
              </a:buClr>
              <a:buSzPts val="8000"/>
              <a:buFont typeface="Roboto Medium"/>
              <a:buNone/>
            </a:pPr>
            <a:r>
              <a:rPr lang="en" sz="6100">
                <a:solidFill>
                  <a:srgbClr val="2596BE"/>
                </a:solidFill>
                <a:latin typeface="Roboto Medium"/>
                <a:ea typeface="Roboto Medium"/>
                <a:cs typeface="Roboto Medium"/>
                <a:sym typeface="Roboto Medium"/>
              </a:rPr>
              <a:t>4</a:t>
            </a:r>
            <a:endParaRPr sz="2100" b="0" i="0">
              <a:solidFill>
                <a:srgbClr val="2596BE"/>
              </a:solidFill>
              <a:latin typeface="Roboto Medium"/>
              <a:ea typeface="Roboto Medium"/>
              <a:cs typeface="Roboto Medium"/>
              <a:sym typeface="Roboto Medium"/>
            </a:endParaRPr>
          </a:p>
        </p:txBody>
      </p:sp>
      <p:sp>
        <p:nvSpPr>
          <p:cNvPr id="1162" name="Google Shape;1162;p61"/>
          <p:cNvSpPr txBox="1"/>
          <p:nvPr/>
        </p:nvSpPr>
        <p:spPr>
          <a:xfrm>
            <a:off x="1702622" y="4208830"/>
            <a:ext cx="747000" cy="793200"/>
          </a:xfrm>
          <a:prstGeom prst="rect">
            <a:avLst/>
          </a:prstGeom>
          <a:noFill/>
          <a:ln>
            <a:noFill/>
          </a:ln>
          <a:effectLst>
            <a:outerShdw blurRad="38100" dist="12700" dir="5400000" algn="t" rotWithShape="0">
              <a:srgbClr val="000000">
                <a:alpha val="14900"/>
              </a:srgbClr>
            </a:outerShdw>
          </a:effectLst>
        </p:spPr>
        <p:txBody>
          <a:bodyPr spcFirstLastPara="1" wrap="square" lIns="91425" tIns="45700" rIns="91425" bIns="45700" anchor="t" anchorCtr="0">
            <a:noAutofit/>
          </a:bodyPr>
          <a:lstStyle/>
          <a:p>
            <a:pPr marL="0" marR="0" lvl="0" indent="0" algn="ctr" rtl="0">
              <a:lnSpc>
                <a:spcPct val="80000"/>
              </a:lnSpc>
              <a:spcBef>
                <a:spcPts val="0"/>
              </a:spcBef>
              <a:spcAft>
                <a:spcPts val="0"/>
              </a:spcAft>
              <a:buClr>
                <a:srgbClr val="1D46F3"/>
              </a:buClr>
              <a:buSzPts val="8000"/>
              <a:buFont typeface="Roboto Medium"/>
              <a:buNone/>
            </a:pPr>
            <a:r>
              <a:rPr lang="en" sz="6100">
                <a:solidFill>
                  <a:srgbClr val="2596BE"/>
                </a:solidFill>
                <a:latin typeface="Roboto Medium"/>
                <a:ea typeface="Roboto Medium"/>
                <a:cs typeface="Roboto Medium"/>
                <a:sym typeface="Roboto Medium"/>
              </a:rPr>
              <a:t>3</a:t>
            </a:r>
            <a:endParaRPr sz="2100" b="0" i="0">
              <a:solidFill>
                <a:srgbClr val="2596BE"/>
              </a:solidFill>
              <a:latin typeface="Roboto Medium"/>
              <a:ea typeface="Roboto Medium"/>
              <a:cs typeface="Roboto Medium"/>
              <a:sym typeface="Roboto Medium"/>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3" name="Google Shape;82;p15">
            <a:extLst>
              <a:ext uri="{FF2B5EF4-FFF2-40B4-BE49-F238E27FC236}">
                <a16:creationId xmlns:a16="http://schemas.microsoft.com/office/drawing/2014/main" id="{C63FD36F-BD7A-6BD8-3571-2CB3BCDB8633}"/>
              </a:ext>
            </a:extLst>
          </p:cNvPr>
          <p:cNvSpPr/>
          <p:nvPr/>
        </p:nvSpPr>
        <p:spPr>
          <a:xfrm rot="5400000">
            <a:off x="5865889" y="550689"/>
            <a:ext cx="457046" cy="12188826"/>
          </a:xfrm>
          <a:prstGeom prst="rect">
            <a:avLst/>
          </a:prstGeom>
          <a:solidFill>
            <a:srgbClr val="2596BE"/>
          </a:solidFill>
          <a:ln>
            <a:noFill/>
          </a:ln>
          <a:effectLst>
            <a:outerShdw blurRad="762000" dist="254000" dir="5400000" algn="t" rotWithShape="0">
              <a:srgbClr val="000000">
                <a:alpha val="40000"/>
              </a:srgbClr>
            </a:outerShdw>
          </a:effectLst>
        </p:spPr>
        <p:txBody>
          <a:bodyPr spcFirstLastPara="1" wrap="square" lIns="91425" tIns="45700" rIns="360000" bIns="45700" anchor="ctr" anchorCtr="0">
            <a:noAutofit/>
          </a:bodyPr>
          <a:lstStyle/>
          <a:p>
            <a:pPr marL="0" marR="0" lvl="0" indent="0" algn="r" rtl="0">
              <a:spcBef>
                <a:spcPts val="0"/>
              </a:spcBef>
              <a:spcAft>
                <a:spcPts val="0"/>
              </a:spcAft>
              <a:buNone/>
            </a:pPr>
            <a:endParaRPr sz="1400" b="1" dirty="0">
              <a:solidFill>
                <a:srgbClr val="F0F0F0"/>
              </a:solidFill>
              <a:latin typeface="Open Sans"/>
              <a:ea typeface="Open Sans"/>
              <a:cs typeface="Open Sans"/>
              <a:sym typeface="Open Sans"/>
            </a:endParaRPr>
          </a:p>
        </p:txBody>
      </p:sp>
      <p:sp>
        <p:nvSpPr>
          <p:cNvPr id="460" name="Google Shape;460;p39"/>
          <p:cNvSpPr txBox="1"/>
          <p:nvPr/>
        </p:nvSpPr>
        <p:spPr>
          <a:xfrm>
            <a:off x="1544950" y="946700"/>
            <a:ext cx="6294300" cy="85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a:solidFill>
                  <a:srgbClr val="222222"/>
                </a:solidFill>
                <a:latin typeface="Montserrat"/>
                <a:ea typeface="Montserrat"/>
                <a:cs typeface="Montserrat"/>
                <a:sym typeface="Montserrat"/>
              </a:rPr>
              <a:t>Business Plan: </a:t>
            </a:r>
            <a:r>
              <a:rPr lang="en" sz="3600" b="1">
                <a:solidFill>
                  <a:srgbClr val="2596BE"/>
                </a:solidFill>
                <a:latin typeface="Montserrat"/>
                <a:ea typeface="Montserrat"/>
                <a:cs typeface="Montserrat"/>
                <a:sym typeface="Montserrat"/>
              </a:rPr>
              <a:t>The Basics</a:t>
            </a:r>
            <a:endParaRPr sz="3600" b="1">
              <a:solidFill>
                <a:srgbClr val="2596BE"/>
              </a:solidFill>
              <a:latin typeface="Montserrat"/>
              <a:ea typeface="Montserrat"/>
              <a:cs typeface="Montserrat"/>
              <a:sym typeface="Montserrat"/>
            </a:endParaRPr>
          </a:p>
        </p:txBody>
      </p:sp>
      <p:grpSp>
        <p:nvGrpSpPr>
          <p:cNvPr id="461" name="Google Shape;461;p39"/>
          <p:cNvGrpSpPr/>
          <p:nvPr/>
        </p:nvGrpSpPr>
        <p:grpSpPr>
          <a:xfrm>
            <a:off x="1544954" y="3468201"/>
            <a:ext cx="4788900" cy="1142706"/>
            <a:chOff x="1019779" y="3713526"/>
            <a:chExt cx="4788900" cy="1142706"/>
          </a:xfrm>
        </p:grpSpPr>
        <p:grpSp>
          <p:nvGrpSpPr>
            <p:cNvPr id="462" name="Google Shape;462;p39"/>
            <p:cNvGrpSpPr/>
            <p:nvPr/>
          </p:nvGrpSpPr>
          <p:grpSpPr>
            <a:xfrm>
              <a:off x="1019779" y="3713526"/>
              <a:ext cx="4788900" cy="1142706"/>
              <a:chOff x="1019779" y="3713526"/>
              <a:chExt cx="4788900" cy="1142706"/>
            </a:xfrm>
          </p:grpSpPr>
          <p:sp>
            <p:nvSpPr>
              <p:cNvPr id="463" name="Google Shape;463;p39"/>
              <p:cNvSpPr/>
              <p:nvPr/>
            </p:nvSpPr>
            <p:spPr>
              <a:xfrm>
                <a:off x="1019779" y="3713526"/>
                <a:ext cx="47889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lvl="0">
                  <a:lnSpc>
                    <a:spcPct val="130000"/>
                  </a:lnSpc>
                  <a:spcBef>
                    <a:spcPts val="600"/>
                  </a:spcBef>
                </a:pPr>
                <a:r>
                  <a:rPr lang="en-US" sz="1200" dirty="0">
                    <a:solidFill>
                      <a:srgbClr val="222222"/>
                    </a:solidFill>
                    <a:latin typeface="Open Sans"/>
                    <a:ea typeface="Open Sans"/>
                    <a:cs typeface="Open Sans"/>
                    <a:sym typeface="Open Sans"/>
                  </a:rPr>
                  <a:t>Focus on main points in bullet form using your own words.</a:t>
                </a:r>
              </a:p>
            </p:txBody>
          </p:sp>
          <p:sp>
            <p:nvSpPr>
              <p:cNvPr id="464" name="Google Shape;464;p39"/>
              <p:cNvSpPr/>
              <p:nvPr/>
            </p:nvSpPr>
            <p:spPr>
              <a:xfrm>
                <a:off x="1019781" y="3715032"/>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465" name="Google Shape;465;p39"/>
            <p:cNvSpPr/>
            <p:nvPr/>
          </p:nvSpPr>
          <p:spPr>
            <a:xfrm>
              <a:off x="1607923" y="3863978"/>
              <a:ext cx="841800" cy="841800"/>
            </a:xfrm>
            <a:prstGeom prst="ellipse">
              <a:avLst/>
            </a:prstGeom>
            <a:noFill/>
            <a:ln w="12700" cap="flat" cmpd="sng">
              <a:solidFill>
                <a:srgbClr val="222222">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grpSp>
        <p:nvGrpSpPr>
          <p:cNvPr id="466" name="Google Shape;466;p39"/>
          <p:cNvGrpSpPr/>
          <p:nvPr/>
        </p:nvGrpSpPr>
        <p:grpSpPr>
          <a:xfrm>
            <a:off x="1544954" y="4900761"/>
            <a:ext cx="4788900" cy="1142706"/>
            <a:chOff x="1019779" y="5146086"/>
            <a:chExt cx="4788900" cy="1142706"/>
          </a:xfrm>
        </p:grpSpPr>
        <p:grpSp>
          <p:nvGrpSpPr>
            <p:cNvPr id="467" name="Google Shape;467;p39"/>
            <p:cNvGrpSpPr/>
            <p:nvPr/>
          </p:nvGrpSpPr>
          <p:grpSpPr>
            <a:xfrm>
              <a:off x="1019779" y="5146086"/>
              <a:ext cx="4788900" cy="1142706"/>
              <a:chOff x="1019779" y="5146086"/>
              <a:chExt cx="4788900" cy="1142706"/>
            </a:xfrm>
          </p:grpSpPr>
          <p:sp>
            <p:nvSpPr>
              <p:cNvPr id="468" name="Google Shape;468;p39"/>
              <p:cNvSpPr/>
              <p:nvPr/>
            </p:nvSpPr>
            <p:spPr>
              <a:xfrm>
                <a:off x="1019779" y="5146086"/>
                <a:ext cx="47889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marL="0" marR="0" lvl="0" indent="0" algn="l" rtl="0">
                  <a:lnSpc>
                    <a:spcPct val="130000"/>
                  </a:lnSpc>
                  <a:spcBef>
                    <a:spcPts val="600"/>
                  </a:spcBef>
                  <a:spcAft>
                    <a:spcPts val="0"/>
                  </a:spcAft>
                  <a:buNone/>
                </a:pPr>
                <a:r>
                  <a:rPr lang="en" sz="1200" dirty="0">
                    <a:solidFill>
                      <a:srgbClr val="222222"/>
                    </a:solidFill>
                    <a:latin typeface="Open Sans"/>
                    <a:ea typeface="Open Sans"/>
                    <a:cs typeface="Open Sans"/>
                    <a:sym typeface="Open Sans"/>
                  </a:rPr>
                  <a:t>Use the format provided. The sections of the Business Plan are in bold. </a:t>
                </a:r>
                <a:endParaRPr sz="2000" dirty="0"/>
              </a:p>
            </p:txBody>
          </p:sp>
          <p:sp>
            <p:nvSpPr>
              <p:cNvPr id="469" name="Google Shape;469;p39"/>
              <p:cNvSpPr/>
              <p:nvPr/>
            </p:nvSpPr>
            <p:spPr>
              <a:xfrm>
                <a:off x="1019781" y="5147592"/>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470" name="Google Shape;470;p39"/>
            <p:cNvSpPr/>
            <p:nvPr/>
          </p:nvSpPr>
          <p:spPr>
            <a:xfrm>
              <a:off x="1607923" y="5296538"/>
              <a:ext cx="841800" cy="841800"/>
            </a:xfrm>
            <a:prstGeom prst="ellipse">
              <a:avLst/>
            </a:prstGeom>
            <a:noFill/>
            <a:ln w="12700" cap="flat" cmpd="sng">
              <a:solidFill>
                <a:srgbClr val="222222">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grpSp>
        <p:nvGrpSpPr>
          <p:cNvPr id="471" name="Google Shape;471;p39"/>
          <p:cNvGrpSpPr/>
          <p:nvPr/>
        </p:nvGrpSpPr>
        <p:grpSpPr>
          <a:xfrm>
            <a:off x="6876501" y="2035641"/>
            <a:ext cx="4788900" cy="1142706"/>
            <a:chOff x="6351326" y="2280966"/>
            <a:chExt cx="4788900" cy="1142706"/>
          </a:xfrm>
        </p:grpSpPr>
        <p:grpSp>
          <p:nvGrpSpPr>
            <p:cNvPr id="472" name="Google Shape;472;p39"/>
            <p:cNvGrpSpPr/>
            <p:nvPr/>
          </p:nvGrpSpPr>
          <p:grpSpPr>
            <a:xfrm>
              <a:off x="6351326" y="2280966"/>
              <a:ext cx="4788900" cy="1142706"/>
              <a:chOff x="6351326" y="2280966"/>
              <a:chExt cx="4788900" cy="1142706"/>
            </a:xfrm>
          </p:grpSpPr>
          <p:sp>
            <p:nvSpPr>
              <p:cNvPr id="473" name="Google Shape;473;p39"/>
              <p:cNvSpPr/>
              <p:nvPr/>
            </p:nvSpPr>
            <p:spPr>
              <a:xfrm>
                <a:off x="6351326" y="2280966"/>
                <a:ext cx="47889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marL="0" marR="0" lvl="0" indent="0" algn="l" rtl="0">
                  <a:lnSpc>
                    <a:spcPct val="130000"/>
                  </a:lnSpc>
                  <a:spcBef>
                    <a:spcPts val="600"/>
                  </a:spcBef>
                  <a:spcAft>
                    <a:spcPts val="0"/>
                  </a:spcAft>
                  <a:buNone/>
                </a:pPr>
                <a:r>
                  <a:rPr lang="en" sz="1200" dirty="0">
                    <a:solidFill>
                      <a:srgbClr val="222222"/>
                    </a:solidFill>
                    <a:latin typeface="Open Sans"/>
                    <a:ea typeface="Open Sans"/>
                    <a:cs typeface="Open Sans"/>
                    <a:sym typeface="Open Sans"/>
                  </a:rPr>
                  <a:t>Avoid charts and graphs unless they are relevant to your business.</a:t>
                </a:r>
                <a:endParaRPr sz="1200" dirty="0"/>
              </a:p>
            </p:txBody>
          </p:sp>
          <p:sp>
            <p:nvSpPr>
              <p:cNvPr id="474" name="Google Shape;474;p39"/>
              <p:cNvSpPr/>
              <p:nvPr/>
            </p:nvSpPr>
            <p:spPr>
              <a:xfrm>
                <a:off x="6351328" y="2282472"/>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475" name="Google Shape;475;p39"/>
            <p:cNvSpPr/>
            <p:nvPr/>
          </p:nvSpPr>
          <p:spPr>
            <a:xfrm>
              <a:off x="6939470" y="2431418"/>
              <a:ext cx="841800" cy="841800"/>
            </a:xfrm>
            <a:prstGeom prst="ellipse">
              <a:avLst/>
            </a:prstGeom>
            <a:noFill/>
            <a:ln w="12700" cap="flat" cmpd="sng">
              <a:solidFill>
                <a:srgbClr val="222222">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grpSp>
        <p:nvGrpSpPr>
          <p:cNvPr id="476" name="Google Shape;476;p39"/>
          <p:cNvGrpSpPr/>
          <p:nvPr/>
        </p:nvGrpSpPr>
        <p:grpSpPr>
          <a:xfrm>
            <a:off x="6876497" y="3470149"/>
            <a:ext cx="4788900" cy="1142706"/>
            <a:chOff x="6351322" y="3715474"/>
            <a:chExt cx="4788900" cy="1142706"/>
          </a:xfrm>
        </p:grpSpPr>
        <p:grpSp>
          <p:nvGrpSpPr>
            <p:cNvPr id="477" name="Google Shape;477;p39"/>
            <p:cNvGrpSpPr/>
            <p:nvPr/>
          </p:nvGrpSpPr>
          <p:grpSpPr>
            <a:xfrm>
              <a:off x="6351322" y="3715474"/>
              <a:ext cx="4788900" cy="1142706"/>
              <a:chOff x="6351322" y="3715474"/>
              <a:chExt cx="4788900" cy="1142706"/>
            </a:xfrm>
          </p:grpSpPr>
          <p:sp>
            <p:nvSpPr>
              <p:cNvPr id="478" name="Google Shape;478;p39"/>
              <p:cNvSpPr/>
              <p:nvPr/>
            </p:nvSpPr>
            <p:spPr>
              <a:xfrm>
                <a:off x="6351322" y="3715474"/>
                <a:ext cx="47889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marL="0" marR="0" lvl="0" indent="0" algn="l" rtl="0">
                  <a:lnSpc>
                    <a:spcPct val="130000"/>
                  </a:lnSpc>
                  <a:spcBef>
                    <a:spcPts val="600"/>
                  </a:spcBef>
                  <a:spcAft>
                    <a:spcPts val="0"/>
                  </a:spcAft>
                  <a:buNone/>
                </a:pPr>
                <a:r>
                  <a:rPr lang="en" sz="1200" dirty="0">
                    <a:solidFill>
                      <a:srgbClr val="222222"/>
                    </a:solidFill>
                    <a:latin typeface="Open Sans"/>
                    <a:ea typeface="Open Sans"/>
                    <a:cs typeface="Open Sans"/>
                    <a:sym typeface="Open Sans"/>
                  </a:rPr>
                  <a:t>Location photos and examples of products can also be helpful when applicable.</a:t>
                </a:r>
                <a:endParaRPr sz="1200" dirty="0"/>
              </a:p>
            </p:txBody>
          </p:sp>
          <p:sp>
            <p:nvSpPr>
              <p:cNvPr id="479" name="Google Shape;479;p39"/>
              <p:cNvSpPr/>
              <p:nvPr/>
            </p:nvSpPr>
            <p:spPr>
              <a:xfrm>
                <a:off x="6351324" y="3716980"/>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480" name="Google Shape;480;p39"/>
            <p:cNvSpPr/>
            <p:nvPr/>
          </p:nvSpPr>
          <p:spPr>
            <a:xfrm>
              <a:off x="6939466" y="3865926"/>
              <a:ext cx="841800" cy="841800"/>
            </a:xfrm>
            <a:prstGeom prst="ellipse">
              <a:avLst/>
            </a:prstGeom>
            <a:noFill/>
            <a:ln w="12700" cap="flat" cmpd="sng">
              <a:solidFill>
                <a:srgbClr val="222222">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grpSp>
      <p:sp>
        <p:nvSpPr>
          <p:cNvPr id="483" name="Google Shape;483;p39"/>
          <p:cNvSpPr/>
          <p:nvPr/>
        </p:nvSpPr>
        <p:spPr>
          <a:xfrm>
            <a:off x="1544955" y="2035641"/>
            <a:ext cx="4788900" cy="1142700"/>
          </a:xfrm>
          <a:prstGeom prst="rect">
            <a:avLst/>
          </a:prstGeom>
          <a:solidFill>
            <a:srgbClr val="FEFFFF"/>
          </a:solidFill>
          <a:ln w="9525" cap="flat" cmpd="sng">
            <a:solidFill>
              <a:schemeClr val="lt2"/>
            </a:solidFill>
            <a:prstDash val="solid"/>
            <a:round/>
            <a:headEnd type="none" w="sm" len="sm"/>
            <a:tailEnd type="none" w="sm" len="sm"/>
          </a:ln>
        </p:spPr>
        <p:txBody>
          <a:bodyPr spcFirstLastPara="1" wrap="square" lIns="2052000" tIns="0" rIns="91425" bIns="45700" anchor="ctr" anchorCtr="0">
            <a:noAutofit/>
          </a:bodyPr>
          <a:lstStyle/>
          <a:p>
            <a:pPr marL="0" marR="0" lvl="0" indent="0" algn="l" rtl="0">
              <a:lnSpc>
                <a:spcPct val="130000"/>
              </a:lnSpc>
              <a:spcBef>
                <a:spcPts val="600"/>
              </a:spcBef>
              <a:spcAft>
                <a:spcPts val="0"/>
              </a:spcAft>
              <a:buSzPts val="1100"/>
              <a:buNone/>
            </a:pPr>
            <a:r>
              <a:rPr lang="en" sz="1200" dirty="0">
                <a:solidFill>
                  <a:srgbClr val="222222"/>
                </a:solidFill>
                <a:latin typeface="Open Sans"/>
                <a:ea typeface="Open Sans"/>
                <a:cs typeface="Open Sans"/>
                <a:sym typeface="Open Sans"/>
              </a:rPr>
              <a:t>The business plan should be max </a:t>
            </a:r>
          </a:p>
          <a:p>
            <a:pPr marL="0" marR="0" lvl="0" indent="0" algn="l" rtl="0">
              <a:lnSpc>
                <a:spcPct val="130000"/>
              </a:lnSpc>
              <a:spcBef>
                <a:spcPts val="600"/>
              </a:spcBef>
              <a:spcAft>
                <a:spcPts val="0"/>
              </a:spcAft>
              <a:buSzPts val="1100"/>
              <a:buNone/>
            </a:pPr>
            <a:r>
              <a:rPr lang="en" sz="1200" dirty="0">
                <a:solidFill>
                  <a:srgbClr val="222222"/>
                </a:solidFill>
                <a:latin typeface="Open Sans"/>
                <a:ea typeface="Open Sans"/>
                <a:cs typeface="Open Sans"/>
                <a:sym typeface="Open Sans"/>
              </a:rPr>
              <a:t>5 – 10 pages.</a:t>
            </a:r>
            <a:endParaRPr sz="1200" dirty="0">
              <a:solidFill>
                <a:srgbClr val="222222"/>
              </a:solidFill>
              <a:latin typeface="Open Sans"/>
              <a:ea typeface="Open Sans"/>
              <a:cs typeface="Open Sans"/>
              <a:sym typeface="Open Sans"/>
            </a:endParaRPr>
          </a:p>
        </p:txBody>
      </p:sp>
      <p:sp>
        <p:nvSpPr>
          <p:cNvPr id="484" name="Google Shape;484;p39"/>
          <p:cNvSpPr/>
          <p:nvPr/>
        </p:nvSpPr>
        <p:spPr>
          <a:xfrm>
            <a:off x="1544956" y="2037147"/>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sp>
        <p:nvSpPr>
          <p:cNvPr id="485" name="Google Shape;485;p39"/>
          <p:cNvSpPr/>
          <p:nvPr/>
        </p:nvSpPr>
        <p:spPr>
          <a:xfrm>
            <a:off x="2133098" y="2186093"/>
            <a:ext cx="841800" cy="841800"/>
          </a:xfrm>
          <a:prstGeom prst="ellipse">
            <a:avLst/>
          </a:prstGeom>
          <a:noFill/>
          <a:ln w="12700" cap="flat" cmpd="sng">
            <a:solidFill>
              <a:srgbClr val="222222">
                <a:alpha val="29800"/>
              </a:srgb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0F0F0"/>
              </a:solidFill>
              <a:latin typeface="Open Sans"/>
              <a:ea typeface="Open Sans"/>
              <a:cs typeface="Open Sans"/>
              <a:sym typeface="Open Sans"/>
            </a:endParaRPr>
          </a:p>
        </p:txBody>
      </p:sp>
      <p:cxnSp>
        <p:nvCxnSpPr>
          <p:cNvPr id="487" name="Google Shape;487;p39"/>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488" name="Google Shape;488;p39"/>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489" name="Google Shape;489;p39"/>
          <p:cNvSpPr txBox="1"/>
          <p:nvPr/>
        </p:nvSpPr>
        <p:spPr>
          <a:xfrm>
            <a:off x="-1" y="6492900"/>
            <a:ext cx="817267"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18</a:t>
            </a:fld>
            <a:endParaRPr sz="800" b="1" i="0" u="none" strike="noStrike" cap="none" dirty="0">
              <a:solidFill>
                <a:srgbClr val="222222"/>
              </a:solidFill>
              <a:latin typeface="Open Sans SemiBold"/>
              <a:ea typeface="Open Sans SemiBold"/>
              <a:cs typeface="Open Sans SemiBold"/>
              <a:sym typeface="Open Sans SemiBold"/>
            </a:endParaRPr>
          </a:p>
        </p:txBody>
      </p:sp>
      <p:pic>
        <p:nvPicPr>
          <p:cNvPr id="490" name="Google Shape;490;p39"/>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grpSp>
        <p:nvGrpSpPr>
          <p:cNvPr id="491" name="Google Shape;491;p39"/>
          <p:cNvGrpSpPr/>
          <p:nvPr/>
        </p:nvGrpSpPr>
        <p:grpSpPr>
          <a:xfrm>
            <a:off x="2364985" y="2368068"/>
            <a:ext cx="374488" cy="478144"/>
            <a:chOff x="2989263" y="3302000"/>
            <a:chExt cx="1427163" cy="1711324"/>
          </a:xfrm>
        </p:grpSpPr>
        <p:sp>
          <p:nvSpPr>
            <p:cNvPr id="492" name="Google Shape;492;p39"/>
            <p:cNvSpPr/>
            <p:nvPr/>
          </p:nvSpPr>
          <p:spPr>
            <a:xfrm>
              <a:off x="2989263" y="3302000"/>
              <a:ext cx="1427163" cy="1711324"/>
            </a:xfrm>
            <a:custGeom>
              <a:avLst/>
              <a:gdLst/>
              <a:ahLst/>
              <a:cxnLst/>
              <a:rect l="l" t="t" r="r" b="b"/>
              <a:pathLst>
                <a:path w="1706" h="2048" extrusionOk="0">
                  <a:moveTo>
                    <a:pt x="0" y="171"/>
                  </a:moveTo>
                  <a:cubicBezTo>
                    <a:pt x="0" y="1877"/>
                    <a:pt x="0" y="1877"/>
                    <a:pt x="0" y="1877"/>
                  </a:cubicBezTo>
                  <a:cubicBezTo>
                    <a:pt x="0" y="1972"/>
                    <a:pt x="76" y="2048"/>
                    <a:pt x="170" y="2048"/>
                  </a:cubicBezTo>
                  <a:cubicBezTo>
                    <a:pt x="1263" y="2048"/>
                    <a:pt x="1263" y="2048"/>
                    <a:pt x="1263" y="2048"/>
                  </a:cubicBezTo>
                  <a:cubicBezTo>
                    <a:pt x="1272" y="2048"/>
                    <a:pt x="1280" y="2044"/>
                    <a:pt x="1287" y="2038"/>
                  </a:cubicBezTo>
                  <a:cubicBezTo>
                    <a:pt x="1696" y="1628"/>
                    <a:pt x="1696" y="1628"/>
                    <a:pt x="1696" y="1628"/>
                  </a:cubicBezTo>
                  <a:cubicBezTo>
                    <a:pt x="1703" y="1622"/>
                    <a:pt x="1706" y="1613"/>
                    <a:pt x="1706" y="1604"/>
                  </a:cubicBezTo>
                  <a:cubicBezTo>
                    <a:pt x="1706" y="171"/>
                    <a:pt x="1706" y="171"/>
                    <a:pt x="1706" y="171"/>
                  </a:cubicBezTo>
                  <a:cubicBezTo>
                    <a:pt x="1706" y="76"/>
                    <a:pt x="1630" y="0"/>
                    <a:pt x="1536" y="0"/>
                  </a:cubicBezTo>
                  <a:cubicBezTo>
                    <a:pt x="170" y="0"/>
                    <a:pt x="170" y="0"/>
                    <a:pt x="170" y="0"/>
                  </a:cubicBezTo>
                  <a:cubicBezTo>
                    <a:pt x="76" y="0"/>
                    <a:pt x="0" y="76"/>
                    <a:pt x="0" y="171"/>
                  </a:cubicBezTo>
                  <a:close/>
                  <a:moveTo>
                    <a:pt x="1297" y="1931"/>
                  </a:moveTo>
                  <a:cubicBezTo>
                    <a:pt x="1297" y="1741"/>
                    <a:pt x="1297" y="1741"/>
                    <a:pt x="1297" y="1741"/>
                  </a:cubicBezTo>
                  <a:cubicBezTo>
                    <a:pt x="1297" y="1684"/>
                    <a:pt x="1343" y="1638"/>
                    <a:pt x="1399" y="1638"/>
                  </a:cubicBezTo>
                  <a:cubicBezTo>
                    <a:pt x="1590" y="1638"/>
                    <a:pt x="1590" y="1638"/>
                    <a:pt x="1590" y="1638"/>
                  </a:cubicBezTo>
                  <a:lnTo>
                    <a:pt x="1297" y="1931"/>
                  </a:lnTo>
                  <a:close/>
                  <a:moveTo>
                    <a:pt x="1638" y="171"/>
                  </a:moveTo>
                  <a:cubicBezTo>
                    <a:pt x="1638" y="1570"/>
                    <a:pt x="1638" y="1570"/>
                    <a:pt x="1638" y="1570"/>
                  </a:cubicBezTo>
                  <a:cubicBezTo>
                    <a:pt x="1399" y="1570"/>
                    <a:pt x="1399" y="1570"/>
                    <a:pt x="1399" y="1570"/>
                  </a:cubicBezTo>
                  <a:cubicBezTo>
                    <a:pt x="1305" y="1570"/>
                    <a:pt x="1229" y="1647"/>
                    <a:pt x="1228" y="1741"/>
                  </a:cubicBezTo>
                  <a:cubicBezTo>
                    <a:pt x="1228" y="1980"/>
                    <a:pt x="1228" y="1980"/>
                    <a:pt x="1228" y="1980"/>
                  </a:cubicBezTo>
                  <a:cubicBezTo>
                    <a:pt x="170" y="1980"/>
                    <a:pt x="170" y="1980"/>
                    <a:pt x="170" y="1980"/>
                  </a:cubicBezTo>
                  <a:cubicBezTo>
                    <a:pt x="114" y="1980"/>
                    <a:pt x="68" y="1934"/>
                    <a:pt x="68" y="1877"/>
                  </a:cubicBezTo>
                  <a:cubicBezTo>
                    <a:pt x="68" y="171"/>
                    <a:pt x="68" y="171"/>
                    <a:pt x="68" y="171"/>
                  </a:cubicBezTo>
                  <a:cubicBezTo>
                    <a:pt x="68" y="114"/>
                    <a:pt x="114" y="68"/>
                    <a:pt x="170" y="68"/>
                  </a:cubicBezTo>
                  <a:cubicBezTo>
                    <a:pt x="1536" y="68"/>
                    <a:pt x="1536" y="68"/>
                    <a:pt x="1536" y="68"/>
                  </a:cubicBezTo>
                  <a:cubicBezTo>
                    <a:pt x="1592" y="68"/>
                    <a:pt x="1638" y="114"/>
                    <a:pt x="1638" y="17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3" name="Google Shape;493;p39"/>
            <p:cNvSpPr/>
            <p:nvPr/>
          </p:nvSpPr>
          <p:spPr>
            <a:xfrm>
              <a:off x="3160713" y="3473450"/>
              <a:ext cx="114300" cy="55562"/>
            </a:xfrm>
            <a:custGeom>
              <a:avLst/>
              <a:gdLst/>
              <a:ahLst/>
              <a:cxnLst/>
              <a:rect l="l" t="t" r="r" b="b"/>
              <a:pathLst>
                <a:path w="137" h="68" extrusionOk="0">
                  <a:moveTo>
                    <a:pt x="35" y="68"/>
                  </a:moveTo>
                  <a:cubicBezTo>
                    <a:pt x="103" y="68"/>
                    <a:pt x="103" y="68"/>
                    <a:pt x="103" y="68"/>
                  </a:cubicBezTo>
                  <a:cubicBezTo>
                    <a:pt x="122" y="68"/>
                    <a:pt x="137" y="53"/>
                    <a:pt x="137" y="34"/>
                  </a:cubicBezTo>
                  <a:cubicBezTo>
                    <a:pt x="137" y="15"/>
                    <a:pt x="122" y="0"/>
                    <a:pt x="103" y="0"/>
                  </a:cubicBezTo>
                  <a:cubicBezTo>
                    <a:pt x="35" y="0"/>
                    <a:pt x="35" y="0"/>
                    <a:pt x="35" y="0"/>
                  </a:cubicBezTo>
                  <a:cubicBezTo>
                    <a:pt x="16" y="0"/>
                    <a:pt x="0" y="15"/>
                    <a:pt x="0" y="34"/>
                  </a:cubicBezTo>
                  <a:cubicBezTo>
                    <a:pt x="0" y="53"/>
                    <a:pt x="16" y="68"/>
                    <a:pt x="35"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4" name="Google Shape;494;p39"/>
            <p:cNvSpPr/>
            <p:nvPr/>
          </p:nvSpPr>
          <p:spPr>
            <a:xfrm>
              <a:off x="3332163" y="3473450"/>
              <a:ext cx="914401" cy="55562"/>
            </a:xfrm>
            <a:custGeom>
              <a:avLst/>
              <a:gdLst/>
              <a:ahLst/>
              <a:cxnLst/>
              <a:rect l="l" t="t" r="r" b="b"/>
              <a:pathLst>
                <a:path w="1093" h="68" extrusionOk="0">
                  <a:moveTo>
                    <a:pt x="34" y="68"/>
                  </a:moveTo>
                  <a:cubicBezTo>
                    <a:pt x="1058" y="68"/>
                    <a:pt x="1058" y="68"/>
                    <a:pt x="1058" y="68"/>
                  </a:cubicBezTo>
                  <a:cubicBezTo>
                    <a:pt x="1077" y="68"/>
                    <a:pt x="1093" y="53"/>
                    <a:pt x="1093" y="34"/>
                  </a:cubicBezTo>
                  <a:cubicBezTo>
                    <a:pt x="1093" y="15"/>
                    <a:pt x="1077" y="0"/>
                    <a:pt x="1058" y="0"/>
                  </a:cubicBezTo>
                  <a:cubicBezTo>
                    <a:pt x="34" y="0"/>
                    <a:pt x="34" y="0"/>
                    <a:pt x="34" y="0"/>
                  </a:cubicBezTo>
                  <a:cubicBezTo>
                    <a:pt x="16" y="0"/>
                    <a:pt x="0" y="15"/>
                    <a:pt x="0" y="34"/>
                  </a:cubicBezTo>
                  <a:cubicBezTo>
                    <a:pt x="0" y="53"/>
                    <a:pt x="16" y="68"/>
                    <a:pt x="34"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5" name="Google Shape;495;p39"/>
            <p:cNvSpPr/>
            <p:nvPr/>
          </p:nvSpPr>
          <p:spPr>
            <a:xfrm>
              <a:off x="3160713" y="3644900"/>
              <a:ext cx="114300" cy="55562"/>
            </a:xfrm>
            <a:custGeom>
              <a:avLst/>
              <a:gdLst/>
              <a:ahLst/>
              <a:cxnLst/>
              <a:rect l="l" t="t" r="r" b="b"/>
              <a:pathLst>
                <a:path w="137" h="68" extrusionOk="0">
                  <a:moveTo>
                    <a:pt x="35" y="68"/>
                  </a:moveTo>
                  <a:cubicBezTo>
                    <a:pt x="103" y="68"/>
                    <a:pt x="103" y="68"/>
                    <a:pt x="103" y="68"/>
                  </a:cubicBezTo>
                  <a:cubicBezTo>
                    <a:pt x="122" y="68"/>
                    <a:pt x="137" y="53"/>
                    <a:pt x="137" y="34"/>
                  </a:cubicBezTo>
                  <a:cubicBezTo>
                    <a:pt x="137" y="15"/>
                    <a:pt x="122" y="0"/>
                    <a:pt x="103" y="0"/>
                  </a:cubicBezTo>
                  <a:cubicBezTo>
                    <a:pt x="35" y="0"/>
                    <a:pt x="35" y="0"/>
                    <a:pt x="35" y="0"/>
                  </a:cubicBezTo>
                  <a:cubicBezTo>
                    <a:pt x="16" y="0"/>
                    <a:pt x="0" y="15"/>
                    <a:pt x="0" y="34"/>
                  </a:cubicBezTo>
                  <a:cubicBezTo>
                    <a:pt x="0" y="53"/>
                    <a:pt x="16" y="68"/>
                    <a:pt x="35"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6" name="Google Shape;496;p39"/>
            <p:cNvSpPr/>
            <p:nvPr/>
          </p:nvSpPr>
          <p:spPr>
            <a:xfrm>
              <a:off x="3332163" y="3644900"/>
              <a:ext cx="714375" cy="55562"/>
            </a:xfrm>
            <a:custGeom>
              <a:avLst/>
              <a:gdLst/>
              <a:ahLst/>
              <a:cxnLst/>
              <a:rect l="l" t="t" r="r" b="b"/>
              <a:pathLst>
                <a:path w="854" h="68" extrusionOk="0">
                  <a:moveTo>
                    <a:pt x="34" y="68"/>
                  </a:moveTo>
                  <a:cubicBezTo>
                    <a:pt x="819" y="68"/>
                    <a:pt x="819" y="68"/>
                    <a:pt x="819" y="68"/>
                  </a:cubicBezTo>
                  <a:cubicBezTo>
                    <a:pt x="838" y="68"/>
                    <a:pt x="854" y="53"/>
                    <a:pt x="854" y="34"/>
                  </a:cubicBezTo>
                  <a:cubicBezTo>
                    <a:pt x="854" y="15"/>
                    <a:pt x="838" y="0"/>
                    <a:pt x="819" y="0"/>
                  </a:cubicBezTo>
                  <a:cubicBezTo>
                    <a:pt x="34" y="0"/>
                    <a:pt x="34" y="0"/>
                    <a:pt x="34" y="0"/>
                  </a:cubicBezTo>
                  <a:cubicBezTo>
                    <a:pt x="16" y="0"/>
                    <a:pt x="0" y="15"/>
                    <a:pt x="0" y="34"/>
                  </a:cubicBezTo>
                  <a:cubicBezTo>
                    <a:pt x="0" y="53"/>
                    <a:pt x="16" y="68"/>
                    <a:pt x="34"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7" name="Google Shape;497;p39"/>
            <p:cNvSpPr/>
            <p:nvPr/>
          </p:nvSpPr>
          <p:spPr>
            <a:xfrm>
              <a:off x="3160713" y="3814763"/>
              <a:ext cx="114300" cy="57150"/>
            </a:xfrm>
            <a:custGeom>
              <a:avLst/>
              <a:gdLst/>
              <a:ahLst/>
              <a:cxnLst/>
              <a:rect l="l" t="t" r="r" b="b"/>
              <a:pathLst>
                <a:path w="137" h="69" extrusionOk="0">
                  <a:moveTo>
                    <a:pt x="35" y="69"/>
                  </a:moveTo>
                  <a:cubicBezTo>
                    <a:pt x="103" y="69"/>
                    <a:pt x="103" y="69"/>
                    <a:pt x="103" y="69"/>
                  </a:cubicBezTo>
                  <a:cubicBezTo>
                    <a:pt x="122" y="69"/>
                    <a:pt x="137" y="53"/>
                    <a:pt x="137" y="35"/>
                  </a:cubicBezTo>
                  <a:cubicBezTo>
                    <a:pt x="137" y="16"/>
                    <a:pt x="122" y="0"/>
                    <a:pt x="103" y="0"/>
                  </a:cubicBezTo>
                  <a:cubicBezTo>
                    <a:pt x="35" y="0"/>
                    <a:pt x="35" y="0"/>
                    <a:pt x="35" y="0"/>
                  </a:cubicBezTo>
                  <a:cubicBezTo>
                    <a:pt x="16" y="0"/>
                    <a:pt x="0" y="16"/>
                    <a:pt x="0" y="35"/>
                  </a:cubicBezTo>
                  <a:cubicBezTo>
                    <a:pt x="0" y="53"/>
                    <a:pt x="16" y="69"/>
                    <a:pt x="35" y="6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8" name="Google Shape;498;p39"/>
            <p:cNvSpPr/>
            <p:nvPr/>
          </p:nvSpPr>
          <p:spPr>
            <a:xfrm>
              <a:off x="3332163" y="3814763"/>
              <a:ext cx="514351" cy="57150"/>
            </a:xfrm>
            <a:custGeom>
              <a:avLst/>
              <a:gdLst/>
              <a:ahLst/>
              <a:cxnLst/>
              <a:rect l="l" t="t" r="r" b="b"/>
              <a:pathLst>
                <a:path w="615" h="69" extrusionOk="0">
                  <a:moveTo>
                    <a:pt x="34" y="69"/>
                  </a:moveTo>
                  <a:cubicBezTo>
                    <a:pt x="581" y="69"/>
                    <a:pt x="581" y="69"/>
                    <a:pt x="581" y="69"/>
                  </a:cubicBezTo>
                  <a:cubicBezTo>
                    <a:pt x="599" y="69"/>
                    <a:pt x="615" y="53"/>
                    <a:pt x="615" y="35"/>
                  </a:cubicBezTo>
                  <a:cubicBezTo>
                    <a:pt x="615" y="16"/>
                    <a:pt x="599" y="0"/>
                    <a:pt x="581" y="0"/>
                  </a:cubicBezTo>
                  <a:cubicBezTo>
                    <a:pt x="34" y="0"/>
                    <a:pt x="34" y="0"/>
                    <a:pt x="34" y="0"/>
                  </a:cubicBezTo>
                  <a:cubicBezTo>
                    <a:pt x="16" y="0"/>
                    <a:pt x="0" y="16"/>
                    <a:pt x="0" y="35"/>
                  </a:cubicBezTo>
                  <a:cubicBezTo>
                    <a:pt x="0" y="53"/>
                    <a:pt x="16" y="69"/>
                    <a:pt x="34" y="6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499" name="Google Shape;499;p39"/>
            <p:cNvSpPr/>
            <p:nvPr/>
          </p:nvSpPr>
          <p:spPr>
            <a:xfrm>
              <a:off x="4246563" y="3871913"/>
              <a:ext cx="57150" cy="514349"/>
            </a:xfrm>
            <a:custGeom>
              <a:avLst/>
              <a:gdLst/>
              <a:ahLst/>
              <a:cxnLst/>
              <a:rect l="l" t="t" r="r" b="b"/>
              <a:pathLst>
                <a:path w="68" h="614" extrusionOk="0">
                  <a:moveTo>
                    <a:pt x="0" y="580"/>
                  </a:moveTo>
                  <a:cubicBezTo>
                    <a:pt x="0" y="599"/>
                    <a:pt x="15" y="614"/>
                    <a:pt x="34" y="614"/>
                  </a:cubicBezTo>
                  <a:cubicBezTo>
                    <a:pt x="53" y="614"/>
                    <a:pt x="68" y="599"/>
                    <a:pt x="68" y="580"/>
                  </a:cubicBezTo>
                  <a:cubicBezTo>
                    <a:pt x="68" y="34"/>
                    <a:pt x="68" y="34"/>
                    <a:pt x="68" y="34"/>
                  </a:cubicBezTo>
                  <a:cubicBezTo>
                    <a:pt x="68" y="15"/>
                    <a:pt x="53" y="0"/>
                    <a:pt x="34" y="0"/>
                  </a:cubicBezTo>
                  <a:cubicBezTo>
                    <a:pt x="15" y="0"/>
                    <a:pt x="0" y="15"/>
                    <a:pt x="0" y="34"/>
                  </a:cubicBezTo>
                  <a:lnTo>
                    <a:pt x="0" y="580"/>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0" name="Google Shape;500;p39"/>
            <p:cNvSpPr/>
            <p:nvPr/>
          </p:nvSpPr>
          <p:spPr>
            <a:xfrm>
              <a:off x="4246563" y="4441825"/>
              <a:ext cx="57150" cy="115887"/>
            </a:xfrm>
            <a:custGeom>
              <a:avLst/>
              <a:gdLst/>
              <a:ahLst/>
              <a:cxnLst/>
              <a:rect l="l" t="t" r="r" b="b"/>
              <a:pathLst>
                <a:path w="68" h="137" extrusionOk="0">
                  <a:moveTo>
                    <a:pt x="34" y="0"/>
                  </a:moveTo>
                  <a:cubicBezTo>
                    <a:pt x="15" y="0"/>
                    <a:pt x="0" y="16"/>
                    <a:pt x="0" y="34"/>
                  </a:cubicBezTo>
                  <a:cubicBezTo>
                    <a:pt x="0" y="103"/>
                    <a:pt x="0" y="103"/>
                    <a:pt x="0" y="103"/>
                  </a:cubicBezTo>
                  <a:cubicBezTo>
                    <a:pt x="0" y="122"/>
                    <a:pt x="15" y="137"/>
                    <a:pt x="34" y="137"/>
                  </a:cubicBezTo>
                  <a:cubicBezTo>
                    <a:pt x="53" y="137"/>
                    <a:pt x="68" y="122"/>
                    <a:pt x="68" y="103"/>
                  </a:cubicBezTo>
                  <a:cubicBezTo>
                    <a:pt x="68" y="34"/>
                    <a:pt x="68" y="34"/>
                    <a:pt x="68" y="34"/>
                  </a:cubicBezTo>
                  <a:cubicBezTo>
                    <a:pt x="68" y="16"/>
                    <a:pt x="53" y="0"/>
                    <a:pt x="34"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501" name="Google Shape;501;p39"/>
          <p:cNvSpPr/>
          <p:nvPr/>
        </p:nvSpPr>
        <p:spPr>
          <a:xfrm>
            <a:off x="2327360" y="3815104"/>
            <a:ext cx="449825" cy="448892"/>
          </a:xfrm>
          <a:custGeom>
            <a:avLst/>
            <a:gdLst/>
            <a:ahLst/>
            <a:cxnLst/>
            <a:rect l="l" t="t" r="r" b="b"/>
            <a:pathLst>
              <a:path w="240" h="240" extrusionOk="0">
                <a:moveTo>
                  <a:pt x="240" y="28"/>
                </a:moveTo>
                <a:cubicBezTo>
                  <a:pt x="240" y="21"/>
                  <a:pt x="237" y="14"/>
                  <a:pt x="232" y="8"/>
                </a:cubicBezTo>
                <a:cubicBezTo>
                  <a:pt x="226" y="3"/>
                  <a:pt x="219" y="0"/>
                  <a:pt x="212" y="0"/>
                </a:cubicBezTo>
                <a:cubicBezTo>
                  <a:pt x="204" y="0"/>
                  <a:pt x="197" y="3"/>
                  <a:pt x="192" y="8"/>
                </a:cubicBezTo>
                <a:cubicBezTo>
                  <a:pt x="186" y="14"/>
                  <a:pt x="186" y="14"/>
                  <a:pt x="186" y="14"/>
                </a:cubicBezTo>
                <a:cubicBezTo>
                  <a:pt x="170" y="31"/>
                  <a:pt x="170" y="31"/>
                  <a:pt x="170" y="31"/>
                </a:cubicBezTo>
                <a:cubicBezTo>
                  <a:pt x="170" y="31"/>
                  <a:pt x="170" y="31"/>
                  <a:pt x="170" y="31"/>
                </a:cubicBezTo>
                <a:cubicBezTo>
                  <a:pt x="18" y="182"/>
                  <a:pt x="18" y="182"/>
                  <a:pt x="18" y="182"/>
                </a:cubicBezTo>
                <a:cubicBezTo>
                  <a:pt x="18" y="183"/>
                  <a:pt x="17" y="183"/>
                  <a:pt x="17" y="184"/>
                </a:cubicBezTo>
                <a:cubicBezTo>
                  <a:pt x="0" y="235"/>
                  <a:pt x="0" y="235"/>
                  <a:pt x="0" y="235"/>
                </a:cubicBezTo>
                <a:cubicBezTo>
                  <a:pt x="0" y="236"/>
                  <a:pt x="0" y="238"/>
                  <a:pt x="1" y="239"/>
                </a:cubicBezTo>
                <a:cubicBezTo>
                  <a:pt x="2" y="240"/>
                  <a:pt x="3" y="240"/>
                  <a:pt x="4" y="240"/>
                </a:cubicBezTo>
                <a:cubicBezTo>
                  <a:pt x="4" y="240"/>
                  <a:pt x="5" y="240"/>
                  <a:pt x="5" y="240"/>
                </a:cubicBezTo>
                <a:cubicBezTo>
                  <a:pt x="56" y="223"/>
                  <a:pt x="56" y="223"/>
                  <a:pt x="56" y="223"/>
                </a:cubicBezTo>
                <a:cubicBezTo>
                  <a:pt x="57" y="223"/>
                  <a:pt x="57" y="222"/>
                  <a:pt x="58" y="222"/>
                </a:cubicBezTo>
                <a:cubicBezTo>
                  <a:pt x="209" y="70"/>
                  <a:pt x="209" y="70"/>
                  <a:pt x="209" y="70"/>
                </a:cubicBezTo>
                <a:cubicBezTo>
                  <a:pt x="209" y="70"/>
                  <a:pt x="209" y="70"/>
                  <a:pt x="209" y="70"/>
                </a:cubicBezTo>
                <a:cubicBezTo>
                  <a:pt x="226" y="54"/>
                  <a:pt x="226" y="54"/>
                  <a:pt x="226" y="54"/>
                </a:cubicBezTo>
                <a:cubicBezTo>
                  <a:pt x="226" y="54"/>
                  <a:pt x="226" y="54"/>
                  <a:pt x="226" y="54"/>
                </a:cubicBezTo>
                <a:cubicBezTo>
                  <a:pt x="232" y="48"/>
                  <a:pt x="232" y="48"/>
                  <a:pt x="232" y="48"/>
                </a:cubicBezTo>
                <a:cubicBezTo>
                  <a:pt x="237" y="43"/>
                  <a:pt x="240" y="36"/>
                  <a:pt x="240" y="28"/>
                </a:cubicBezTo>
                <a:close/>
                <a:moveTo>
                  <a:pt x="209" y="59"/>
                </a:moveTo>
                <a:cubicBezTo>
                  <a:pt x="181" y="31"/>
                  <a:pt x="181" y="31"/>
                  <a:pt x="181" y="31"/>
                </a:cubicBezTo>
                <a:cubicBezTo>
                  <a:pt x="186" y="25"/>
                  <a:pt x="186" y="25"/>
                  <a:pt x="186" y="25"/>
                </a:cubicBezTo>
                <a:cubicBezTo>
                  <a:pt x="215" y="54"/>
                  <a:pt x="215" y="54"/>
                  <a:pt x="215" y="54"/>
                </a:cubicBezTo>
                <a:lnTo>
                  <a:pt x="209" y="59"/>
                </a:lnTo>
                <a:close/>
                <a:moveTo>
                  <a:pt x="23" y="192"/>
                </a:moveTo>
                <a:cubicBezTo>
                  <a:pt x="48" y="217"/>
                  <a:pt x="48" y="217"/>
                  <a:pt x="48" y="217"/>
                </a:cubicBezTo>
                <a:cubicBezTo>
                  <a:pt x="10" y="230"/>
                  <a:pt x="10" y="230"/>
                  <a:pt x="10" y="230"/>
                </a:cubicBezTo>
                <a:lnTo>
                  <a:pt x="23" y="192"/>
                </a:lnTo>
                <a:close/>
                <a:moveTo>
                  <a:pt x="55" y="213"/>
                </a:moveTo>
                <a:cubicBezTo>
                  <a:pt x="27" y="185"/>
                  <a:pt x="27" y="185"/>
                  <a:pt x="27" y="185"/>
                </a:cubicBezTo>
                <a:cubicBezTo>
                  <a:pt x="175" y="37"/>
                  <a:pt x="175" y="37"/>
                  <a:pt x="175" y="37"/>
                </a:cubicBezTo>
                <a:cubicBezTo>
                  <a:pt x="203" y="65"/>
                  <a:pt x="203" y="65"/>
                  <a:pt x="203" y="65"/>
                </a:cubicBezTo>
                <a:lnTo>
                  <a:pt x="55" y="213"/>
                </a:lnTo>
                <a:close/>
                <a:moveTo>
                  <a:pt x="220" y="48"/>
                </a:moveTo>
                <a:cubicBezTo>
                  <a:pt x="192" y="20"/>
                  <a:pt x="192" y="20"/>
                  <a:pt x="192" y="20"/>
                </a:cubicBezTo>
                <a:cubicBezTo>
                  <a:pt x="198" y="14"/>
                  <a:pt x="198" y="14"/>
                  <a:pt x="198" y="14"/>
                </a:cubicBezTo>
                <a:cubicBezTo>
                  <a:pt x="202" y="10"/>
                  <a:pt x="207" y="8"/>
                  <a:pt x="212" y="8"/>
                </a:cubicBezTo>
                <a:cubicBezTo>
                  <a:pt x="217" y="8"/>
                  <a:pt x="222" y="10"/>
                  <a:pt x="226" y="14"/>
                </a:cubicBezTo>
                <a:cubicBezTo>
                  <a:pt x="230" y="18"/>
                  <a:pt x="232" y="23"/>
                  <a:pt x="232" y="28"/>
                </a:cubicBezTo>
                <a:cubicBezTo>
                  <a:pt x="232" y="33"/>
                  <a:pt x="230" y="38"/>
                  <a:pt x="226" y="42"/>
                </a:cubicBezTo>
                <a:lnTo>
                  <a:pt x="220" y="48"/>
                </a:lnTo>
                <a:close/>
              </a:path>
            </a:pathLst>
          </a:custGeom>
          <a:solidFill>
            <a:schemeClr val="accent5"/>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nvGrpSpPr>
          <p:cNvPr id="502" name="Google Shape;502;p39"/>
          <p:cNvGrpSpPr/>
          <p:nvPr/>
        </p:nvGrpSpPr>
        <p:grpSpPr>
          <a:xfrm>
            <a:off x="2365008" y="5247499"/>
            <a:ext cx="374489" cy="448900"/>
            <a:chOff x="3221038" y="5246688"/>
            <a:chExt cx="735013" cy="881060"/>
          </a:xfrm>
        </p:grpSpPr>
        <p:sp>
          <p:nvSpPr>
            <p:cNvPr id="503" name="Google Shape;503;p39"/>
            <p:cNvSpPr/>
            <p:nvPr/>
          </p:nvSpPr>
          <p:spPr>
            <a:xfrm>
              <a:off x="3632200" y="5305425"/>
              <a:ext cx="117475" cy="30162"/>
            </a:xfrm>
            <a:custGeom>
              <a:avLst/>
              <a:gdLst/>
              <a:ahLst/>
              <a:cxnLst/>
              <a:rect l="l" t="t" r="r" b="b"/>
              <a:pathLst>
                <a:path w="273" h="68" extrusionOk="0">
                  <a:moveTo>
                    <a:pt x="35" y="68"/>
                  </a:moveTo>
                  <a:cubicBezTo>
                    <a:pt x="239" y="68"/>
                    <a:pt x="239" y="68"/>
                    <a:pt x="239" y="68"/>
                  </a:cubicBezTo>
                  <a:cubicBezTo>
                    <a:pt x="258" y="68"/>
                    <a:pt x="273" y="53"/>
                    <a:pt x="273" y="34"/>
                  </a:cubicBezTo>
                  <a:cubicBezTo>
                    <a:pt x="273" y="15"/>
                    <a:pt x="258" y="0"/>
                    <a:pt x="239" y="0"/>
                  </a:cubicBezTo>
                  <a:cubicBezTo>
                    <a:pt x="35" y="0"/>
                    <a:pt x="35" y="0"/>
                    <a:pt x="35" y="0"/>
                  </a:cubicBezTo>
                  <a:cubicBezTo>
                    <a:pt x="16" y="0"/>
                    <a:pt x="0" y="15"/>
                    <a:pt x="0" y="34"/>
                  </a:cubicBezTo>
                  <a:cubicBezTo>
                    <a:pt x="0" y="53"/>
                    <a:pt x="16" y="68"/>
                    <a:pt x="35"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4" name="Google Shape;504;p39"/>
            <p:cNvSpPr/>
            <p:nvPr/>
          </p:nvSpPr>
          <p:spPr>
            <a:xfrm>
              <a:off x="3779838" y="5305425"/>
              <a:ext cx="58737" cy="30162"/>
            </a:xfrm>
            <a:custGeom>
              <a:avLst/>
              <a:gdLst/>
              <a:ahLst/>
              <a:cxnLst/>
              <a:rect l="l" t="t" r="r" b="b"/>
              <a:pathLst>
                <a:path w="136" h="68" extrusionOk="0">
                  <a:moveTo>
                    <a:pt x="34" y="68"/>
                  </a:moveTo>
                  <a:cubicBezTo>
                    <a:pt x="102" y="68"/>
                    <a:pt x="102" y="68"/>
                    <a:pt x="102" y="68"/>
                  </a:cubicBezTo>
                  <a:cubicBezTo>
                    <a:pt x="121" y="68"/>
                    <a:pt x="136" y="53"/>
                    <a:pt x="136" y="34"/>
                  </a:cubicBezTo>
                  <a:cubicBezTo>
                    <a:pt x="136" y="15"/>
                    <a:pt x="121" y="0"/>
                    <a:pt x="102" y="0"/>
                  </a:cubicBezTo>
                  <a:cubicBezTo>
                    <a:pt x="34" y="0"/>
                    <a:pt x="34" y="0"/>
                    <a:pt x="34" y="0"/>
                  </a:cubicBezTo>
                  <a:cubicBezTo>
                    <a:pt x="15" y="0"/>
                    <a:pt x="0" y="15"/>
                    <a:pt x="0" y="34"/>
                  </a:cubicBezTo>
                  <a:cubicBezTo>
                    <a:pt x="0" y="53"/>
                    <a:pt x="15" y="68"/>
                    <a:pt x="34"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5" name="Google Shape;505;p39"/>
            <p:cNvSpPr/>
            <p:nvPr/>
          </p:nvSpPr>
          <p:spPr>
            <a:xfrm>
              <a:off x="3370263" y="5435600"/>
              <a:ext cx="376238" cy="355600"/>
            </a:xfrm>
            <a:custGeom>
              <a:avLst/>
              <a:gdLst/>
              <a:ahLst/>
              <a:cxnLst/>
              <a:rect l="l" t="t" r="r" b="b"/>
              <a:pathLst>
                <a:path w="876" h="827" extrusionOk="0">
                  <a:moveTo>
                    <a:pt x="134" y="688"/>
                  </a:moveTo>
                  <a:cubicBezTo>
                    <a:pt x="135" y="689"/>
                    <a:pt x="136" y="690"/>
                    <a:pt x="137" y="691"/>
                  </a:cubicBezTo>
                  <a:cubicBezTo>
                    <a:pt x="218" y="779"/>
                    <a:pt x="332" y="827"/>
                    <a:pt x="452" y="824"/>
                  </a:cubicBezTo>
                  <a:cubicBezTo>
                    <a:pt x="571" y="820"/>
                    <a:pt x="683" y="764"/>
                    <a:pt x="757" y="671"/>
                  </a:cubicBezTo>
                  <a:cubicBezTo>
                    <a:pt x="758" y="671"/>
                    <a:pt x="758" y="671"/>
                    <a:pt x="759" y="670"/>
                  </a:cubicBezTo>
                  <a:cubicBezTo>
                    <a:pt x="759" y="670"/>
                    <a:pt x="759" y="669"/>
                    <a:pt x="760" y="668"/>
                  </a:cubicBezTo>
                  <a:cubicBezTo>
                    <a:pt x="858" y="545"/>
                    <a:pt x="876" y="375"/>
                    <a:pt x="806" y="234"/>
                  </a:cubicBezTo>
                  <a:cubicBezTo>
                    <a:pt x="805" y="233"/>
                    <a:pt x="806" y="232"/>
                    <a:pt x="805" y="231"/>
                  </a:cubicBezTo>
                  <a:cubicBezTo>
                    <a:pt x="805" y="230"/>
                    <a:pt x="804" y="230"/>
                    <a:pt x="804" y="229"/>
                  </a:cubicBezTo>
                  <a:cubicBezTo>
                    <a:pt x="732" y="87"/>
                    <a:pt x="585" y="0"/>
                    <a:pt x="426" y="5"/>
                  </a:cubicBezTo>
                  <a:cubicBezTo>
                    <a:pt x="267" y="9"/>
                    <a:pt x="126" y="106"/>
                    <a:pt x="63" y="251"/>
                  </a:cubicBezTo>
                  <a:cubicBezTo>
                    <a:pt x="0" y="397"/>
                    <a:pt x="27" y="566"/>
                    <a:pt x="132" y="685"/>
                  </a:cubicBezTo>
                  <a:cubicBezTo>
                    <a:pt x="133" y="686"/>
                    <a:pt x="133" y="687"/>
                    <a:pt x="134" y="688"/>
                  </a:cubicBezTo>
                  <a:close/>
                  <a:moveTo>
                    <a:pt x="439" y="756"/>
                  </a:moveTo>
                  <a:cubicBezTo>
                    <a:pt x="354" y="756"/>
                    <a:pt x="272" y="724"/>
                    <a:pt x="210" y="667"/>
                  </a:cubicBezTo>
                  <a:cubicBezTo>
                    <a:pt x="440" y="459"/>
                    <a:pt x="440" y="459"/>
                    <a:pt x="440" y="459"/>
                  </a:cubicBezTo>
                  <a:cubicBezTo>
                    <a:pt x="682" y="653"/>
                    <a:pt x="682" y="653"/>
                    <a:pt x="682" y="653"/>
                  </a:cubicBezTo>
                  <a:cubicBezTo>
                    <a:pt x="618" y="719"/>
                    <a:pt x="530" y="756"/>
                    <a:pt x="439" y="756"/>
                  </a:cubicBezTo>
                  <a:close/>
                  <a:moveTo>
                    <a:pt x="725" y="600"/>
                  </a:moveTo>
                  <a:cubicBezTo>
                    <a:pt x="502" y="421"/>
                    <a:pt x="502" y="421"/>
                    <a:pt x="502" y="421"/>
                  </a:cubicBezTo>
                  <a:cubicBezTo>
                    <a:pt x="757" y="293"/>
                    <a:pt x="757" y="293"/>
                    <a:pt x="757" y="293"/>
                  </a:cubicBezTo>
                  <a:cubicBezTo>
                    <a:pt x="797" y="395"/>
                    <a:pt x="784" y="509"/>
                    <a:pt x="725" y="600"/>
                  </a:cubicBezTo>
                  <a:close/>
                  <a:moveTo>
                    <a:pt x="727" y="232"/>
                  </a:moveTo>
                  <a:cubicBezTo>
                    <a:pt x="473" y="359"/>
                    <a:pt x="473" y="359"/>
                    <a:pt x="473" y="359"/>
                  </a:cubicBezTo>
                  <a:cubicBezTo>
                    <a:pt x="473" y="75"/>
                    <a:pt x="473" y="75"/>
                    <a:pt x="473" y="75"/>
                  </a:cubicBezTo>
                  <a:cubicBezTo>
                    <a:pt x="577" y="85"/>
                    <a:pt x="671" y="143"/>
                    <a:pt x="727" y="232"/>
                  </a:cubicBezTo>
                  <a:close/>
                  <a:moveTo>
                    <a:pt x="405" y="75"/>
                  </a:moveTo>
                  <a:cubicBezTo>
                    <a:pt x="405" y="399"/>
                    <a:pt x="405" y="399"/>
                    <a:pt x="405" y="399"/>
                  </a:cubicBezTo>
                  <a:cubicBezTo>
                    <a:pt x="164" y="616"/>
                    <a:pt x="164" y="616"/>
                    <a:pt x="164" y="616"/>
                  </a:cubicBezTo>
                  <a:cubicBezTo>
                    <a:pt x="91" y="517"/>
                    <a:pt x="77" y="387"/>
                    <a:pt x="127" y="275"/>
                  </a:cubicBezTo>
                  <a:cubicBezTo>
                    <a:pt x="177" y="163"/>
                    <a:pt x="283" y="87"/>
                    <a:pt x="405" y="75"/>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6" name="Google Shape;506;p39"/>
            <p:cNvSpPr/>
            <p:nvPr/>
          </p:nvSpPr>
          <p:spPr>
            <a:xfrm>
              <a:off x="3294063" y="5848350"/>
              <a:ext cx="44450" cy="30162"/>
            </a:xfrm>
            <a:custGeom>
              <a:avLst/>
              <a:gdLst/>
              <a:ahLst/>
              <a:cxnLst/>
              <a:rect l="l" t="t" r="r" b="b"/>
              <a:pathLst>
                <a:path w="103" h="69" extrusionOk="0">
                  <a:moveTo>
                    <a:pt x="34" y="69"/>
                  </a:moveTo>
                  <a:cubicBezTo>
                    <a:pt x="69" y="69"/>
                    <a:pt x="69" y="69"/>
                    <a:pt x="69" y="69"/>
                  </a:cubicBezTo>
                  <a:cubicBezTo>
                    <a:pt x="87" y="69"/>
                    <a:pt x="103" y="53"/>
                    <a:pt x="103" y="35"/>
                  </a:cubicBezTo>
                  <a:cubicBezTo>
                    <a:pt x="103" y="16"/>
                    <a:pt x="87" y="0"/>
                    <a:pt x="69" y="0"/>
                  </a:cubicBezTo>
                  <a:cubicBezTo>
                    <a:pt x="34" y="0"/>
                    <a:pt x="34" y="0"/>
                    <a:pt x="34" y="0"/>
                  </a:cubicBezTo>
                  <a:cubicBezTo>
                    <a:pt x="16" y="0"/>
                    <a:pt x="0" y="16"/>
                    <a:pt x="0" y="35"/>
                  </a:cubicBezTo>
                  <a:cubicBezTo>
                    <a:pt x="0" y="53"/>
                    <a:pt x="16" y="69"/>
                    <a:pt x="34" y="6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7" name="Google Shape;507;p39"/>
            <p:cNvSpPr/>
            <p:nvPr/>
          </p:nvSpPr>
          <p:spPr>
            <a:xfrm>
              <a:off x="3367088" y="5848350"/>
              <a:ext cx="161925" cy="30162"/>
            </a:xfrm>
            <a:custGeom>
              <a:avLst/>
              <a:gdLst/>
              <a:ahLst/>
              <a:cxnLst/>
              <a:rect l="l" t="t" r="r" b="b"/>
              <a:pathLst>
                <a:path w="375" h="69" extrusionOk="0">
                  <a:moveTo>
                    <a:pt x="34" y="69"/>
                  </a:moveTo>
                  <a:cubicBezTo>
                    <a:pt x="341" y="69"/>
                    <a:pt x="341" y="69"/>
                    <a:pt x="341" y="69"/>
                  </a:cubicBezTo>
                  <a:cubicBezTo>
                    <a:pt x="360" y="69"/>
                    <a:pt x="375" y="53"/>
                    <a:pt x="375" y="35"/>
                  </a:cubicBezTo>
                  <a:cubicBezTo>
                    <a:pt x="375" y="16"/>
                    <a:pt x="360" y="0"/>
                    <a:pt x="341" y="0"/>
                  </a:cubicBezTo>
                  <a:cubicBezTo>
                    <a:pt x="34" y="0"/>
                    <a:pt x="34" y="0"/>
                    <a:pt x="34" y="0"/>
                  </a:cubicBezTo>
                  <a:cubicBezTo>
                    <a:pt x="15" y="0"/>
                    <a:pt x="0" y="16"/>
                    <a:pt x="0" y="35"/>
                  </a:cubicBezTo>
                  <a:cubicBezTo>
                    <a:pt x="0" y="53"/>
                    <a:pt x="15" y="69"/>
                    <a:pt x="34" y="6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8" name="Google Shape;508;p39"/>
            <p:cNvSpPr/>
            <p:nvPr/>
          </p:nvSpPr>
          <p:spPr>
            <a:xfrm>
              <a:off x="3573463" y="5848350"/>
              <a:ext cx="249238" cy="30162"/>
            </a:xfrm>
            <a:custGeom>
              <a:avLst/>
              <a:gdLst/>
              <a:ahLst/>
              <a:cxnLst/>
              <a:rect l="l" t="t" r="r" b="b"/>
              <a:pathLst>
                <a:path w="580" h="69" extrusionOk="0">
                  <a:moveTo>
                    <a:pt x="546" y="0"/>
                  </a:moveTo>
                  <a:cubicBezTo>
                    <a:pt x="34" y="0"/>
                    <a:pt x="34" y="0"/>
                    <a:pt x="34" y="0"/>
                  </a:cubicBezTo>
                  <a:cubicBezTo>
                    <a:pt x="15" y="0"/>
                    <a:pt x="0" y="16"/>
                    <a:pt x="0" y="35"/>
                  </a:cubicBezTo>
                  <a:cubicBezTo>
                    <a:pt x="0" y="53"/>
                    <a:pt x="15" y="69"/>
                    <a:pt x="34" y="69"/>
                  </a:cubicBezTo>
                  <a:cubicBezTo>
                    <a:pt x="546" y="69"/>
                    <a:pt x="546" y="69"/>
                    <a:pt x="546" y="69"/>
                  </a:cubicBezTo>
                  <a:cubicBezTo>
                    <a:pt x="565" y="69"/>
                    <a:pt x="580" y="53"/>
                    <a:pt x="580" y="35"/>
                  </a:cubicBezTo>
                  <a:cubicBezTo>
                    <a:pt x="580" y="16"/>
                    <a:pt x="565" y="0"/>
                    <a:pt x="546"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09" name="Google Shape;509;p39"/>
            <p:cNvSpPr/>
            <p:nvPr/>
          </p:nvSpPr>
          <p:spPr>
            <a:xfrm>
              <a:off x="3294063" y="5922963"/>
              <a:ext cx="44450" cy="28575"/>
            </a:xfrm>
            <a:custGeom>
              <a:avLst/>
              <a:gdLst/>
              <a:ahLst/>
              <a:cxnLst/>
              <a:rect l="l" t="t" r="r" b="b"/>
              <a:pathLst>
                <a:path w="103" h="68" extrusionOk="0">
                  <a:moveTo>
                    <a:pt x="34" y="68"/>
                  </a:moveTo>
                  <a:cubicBezTo>
                    <a:pt x="69" y="68"/>
                    <a:pt x="69" y="68"/>
                    <a:pt x="69" y="68"/>
                  </a:cubicBezTo>
                  <a:cubicBezTo>
                    <a:pt x="87" y="68"/>
                    <a:pt x="103" y="53"/>
                    <a:pt x="103" y="34"/>
                  </a:cubicBezTo>
                  <a:cubicBezTo>
                    <a:pt x="103" y="15"/>
                    <a:pt x="87" y="0"/>
                    <a:pt x="69" y="0"/>
                  </a:cubicBezTo>
                  <a:cubicBezTo>
                    <a:pt x="34" y="0"/>
                    <a:pt x="34" y="0"/>
                    <a:pt x="34" y="0"/>
                  </a:cubicBezTo>
                  <a:cubicBezTo>
                    <a:pt x="16" y="0"/>
                    <a:pt x="0" y="15"/>
                    <a:pt x="0" y="34"/>
                  </a:cubicBezTo>
                  <a:cubicBezTo>
                    <a:pt x="0" y="53"/>
                    <a:pt x="16" y="68"/>
                    <a:pt x="34"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0" name="Google Shape;510;p39"/>
            <p:cNvSpPr/>
            <p:nvPr/>
          </p:nvSpPr>
          <p:spPr>
            <a:xfrm>
              <a:off x="3662363" y="5922963"/>
              <a:ext cx="160337" cy="28575"/>
            </a:xfrm>
            <a:custGeom>
              <a:avLst/>
              <a:gdLst/>
              <a:ahLst/>
              <a:cxnLst/>
              <a:rect l="l" t="t" r="r" b="b"/>
              <a:pathLst>
                <a:path w="375" h="68" extrusionOk="0">
                  <a:moveTo>
                    <a:pt x="341" y="0"/>
                  </a:moveTo>
                  <a:cubicBezTo>
                    <a:pt x="34" y="0"/>
                    <a:pt x="34" y="0"/>
                    <a:pt x="34" y="0"/>
                  </a:cubicBezTo>
                  <a:cubicBezTo>
                    <a:pt x="15" y="0"/>
                    <a:pt x="0" y="15"/>
                    <a:pt x="0" y="34"/>
                  </a:cubicBezTo>
                  <a:cubicBezTo>
                    <a:pt x="0" y="53"/>
                    <a:pt x="15" y="68"/>
                    <a:pt x="34" y="68"/>
                  </a:cubicBezTo>
                  <a:cubicBezTo>
                    <a:pt x="341" y="68"/>
                    <a:pt x="341" y="68"/>
                    <a:pt x="341" y="68"/>
                  </a:cubicBezTo>
                  <a:cubicBezTo>
                    <a:pt x="360" y="68"/>
                    <a:pt x="375" y="53"/>
                    <a:pt x="375" y="34"/>
                  </a:cubicBezTo>
                  <a:cubicBezTo>
                    <a:pt x="375" y="15"/>
                    <a:pt x="360" y="0"/>
                    <a:pt x="341"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1" name="Google Shape;511;p39"/>
            <p:cNvSpPr/>
            <p:nvPr/>
          </p:nvSpPr>
          <p:spPr>
            <a:xfrm>
              <a:off x="3367088" y="5922963"/>
              <a:ext cx="250825" cy="28575"/>
            </a:xfrm>
            <a:custGeom>
              <a:avLst/>
              <a:gdLst/>
              <a:ahLst/>
              <a:cxnLst/>
              <a:rect l="l" t="t" r="r" b="b"/>
              <a:pathLst>
                <a:path w="580" h="68" extrusionOk="0">
                  <a:moveTo>
                    <a:pt x="34" y="68"/>
                  </a:moveTo>
                  <a:cubicBezTo>
                    <a:pt x="546" y="68"/>
                    <a:pt x="546" y="68"/>
                    <a:pt x="546" y="68"/>
                  </a:cubicBezTo>
                  <a:cubicBezTo>
                    <a:pt x="565" y="68"/>
                    <a:pt x="580" y="53"/>
                    <a:pt x="580" y="34"/>
                  </a:cubicBezTo>
                  <a:cubicBezTo>
                    <a:pt x="580" y="15"/>
                    <a:pt x="565" y="0"/>
                    <a:pt x="546" y="0"/>
                  </a:cubicBezTo>
                  <a:cubicBezTo>
                    <a:pt x="34" y="0"/>
                    <a:pt x="34" y="0"/>
                    <a:pt x="34" y="0"/>
                  </a:cubicBezTo>
                  <a:cubicBezTo>
                    <a:pt x="15" y="0"/>
                    <a:pt x="0" y="15"/>
                    <a:pt x="0" y="34"/>
                  </a:cubicBezTo>
                  <a:cubicBezTo>
                    <a:pt x="0" y="53"/>
                    <a:pt x="15" y="68"/>
                    <a:pt x="34"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2" name="Google Shape;512;p39"/>
            <p:cNvSpPr/>
            <p:nvPr/>
          </p:nvSpPr>
          <p:spPr>
            <a:xfrm>
              <a:off x="3221038" y="5246688"/>
              <a:ext cx="735013" cy="881060"/>
            </a:xfrm>
            <a:custGeom>
              <a:avLst/>
              <a:gdLst/>
              <a:ahLst/>
              <a:cxnLst/>
              <a:rect l="l" t="t" r="r" b="b"/>
              <a:pathLst>
                <a:path w="1706" h="2048" extrusionOk="0">
                  <a:moveTo>
                    <a:pt x="1399" y="0"/>
                  </a:moveTo>
                  <a:cubicBezTo>
                    <a:pt x="478" y="0"/>
                    <a:pt x="478" y="0"/>
                    <a:pt x="478" y="0"/>
                  </a:cubicBezTo>
                  <a:cubicBezTo>
                    <a:pt x="468" y="0"/>
                    <a:pt x="460" y="4"/>
                    <a:pt x="453" y="10"/>
                  </a:cubicBezTo>
                  <a:cubicBezTo>
                    <a:pt x="10" y="454"/>
                    <a:pt x="10" y="454"/>
                    <a:pt x="10" y="454"/>
                  </a:cubicBezTo>
                  <a:cubicBezTo>
                    <a:pt x="3" y="460"/>
                    <a:pt x="0" y="469"/>
                    <a:pt x="0" y="478"/>
                  </a:cubicBezTo>
                  <a:cubicBezTo>
                    <a:pt x="0" y="1741"/>
                    <a:pt x="0" y="1741"/>
                    <a:pt x="0" y="1741"/>
                  </a:cubicBezTo>
                  <a:cubicBezTo>
                    <a:pt x="0" y="1823"/>
                    <a:pt x="59" y="1893"/>
                    <a:pt x="139" y="1908"/>
                  </a:cubicBezTo>
                  <a:cubicBezTo>
                    <a:pt x="154" y="1989"/>
                    <a:pt x="225" y="2048"/>
                    <a:pt x="307" y="2048"/>
                  </a:cubicBezTo>
                  <a:cubicBezTo>
                    <a:pt x="1536" y="2048"/>
                    <a:pt x="1536" y="2048"/>
                    <a:pt x="1536" y="2048"/>
                  </a:cubicBezTo>
                  <a:cubicBezTo>
                    <a:pt x="1630" y="2048"/>
                    <a:pt x="1706" y="1972"/>
                    <a:pt x="1706" y="1877"/>
                  </a:cubicBezTo>
                  <a:cubicBezTo>
                    <a:pt x="1706" y="307"/>
                    <a:pt x="1706" y="307"/>
                    <a:pt x="1706" y="307"/>
                  </a:cubicBezTo>
                  <a:cubicBezTo>
                    <a:pt x="1706" y="225"/>
                    <a:pt x="1647" y="155"/>
                    <a:pt x="1567" y="140"/>
                  </a:cubicBezTo>
                  <a:cubicBezTo>
                    <a:pt x="1552" y="59"/>
                    <a:pt x="1481" y="0"/>
                    <a:pt x="1399" y="0"/>
                  </a:cubicBezTo>
                  <a:close/>
                  <a:moveTo>
                    <a:pt x="443" y="117"/>
                  </a:moveTo>
                  <a:cubicBezTo>
                    <a:pt x="443" y="341"/>
                    <a:pt x="443" y="341"/>
                    <a:pt x="443" y="341"/>
                  </a:cubicBezTo>
                  <a:cubicBezTo>
                    <a:pt x="443" y="398"/>
                    <a:pt x="398" y="444"/>
                    <a:pt x="341" y="444"/>
                  </a:cubicBezTo>
                  <a:cubicBezTo>
                    <a:pt x="116" y="444"/>
                    <a:pt x="116" y="444"/>
                    <a:pt x="116" y="444"/>
                  </a:cubicBezTo>
                  <a:lnTo>
                    <a:pt x="443" y="117"/>
                  </a:lnTo>
                  <a:close/>
                  <a:moveTo>
                    <a:pt x="68" y="1741"/>
                  </a:moveTo>
                  <a:cubicBezTo>
                    <a:pt x="68" y="512"/>
                    <a:pt x="68" y="512"/>
                    <a:pt x="68" y="512"/>
                  </a:cubicBezTo>
                  <a:cubicBezTo>
                    <a:pt x="341" y="512"/>
                    <a:pt x="341" y="512"/>
                    <a:pt x="341" y="512"/>
                  </a:cubicBezTo>
                  <a:cubicBezTo>
                    <a:pt x="435" y="512"/>
                    <a:pt x="512" y="436"/>
                    <a:pt x="512" y="341"/>
                  </a:cubicBezTo>
                  <a:cubicBezTo>
                    <a:pt x="512" y="68"/>
                    <a:pt x="512" y="68"/>
                    <a:pt x="512" y="68"/>
                  </a:cubicBezTo>
                  <a:cubicBezTo>
                    <a:pt x="1399" y="68"/>
                    <a:pt x="1399" y="68"/>
                    <a:pt x="1399" y="68"/>
                  </a:cubicBezTo>
                  <a:cubicBezTo>
                    <a:pt x="1456" y="68"/>
                    <a:pt x="1502" y="114"/>
                    <a:pt x="1502" y="171"/>
                  </a:cubicBezTo>
                  <a:cubicBezTo>
                    <a:pt x="1502" y="1741"/>
                    <a:pt x="1502" y="1741"/>
                    <a:pt x="1502" y="1741"/>
                  </a:cubicBezTo>
                  <a:cubicBezTo>
                    <a:pt x="1502" y="1797"/>
                    <a:pt x="1456" y="1843"/>
                    <a:pt x="1399" y="1843"/>
                  </a:cubicBezTo>
                  <a:cubicBezTo>
                    <a:pt x="170" y="1843"/>
                    <a:pt x="170" y="1843"/>
                    <a:pt x="170" y="1843"/>
                  </a:cubicBezTo>
                  <a:cubicBezTo>
                    <a:pt x="114" y="1843"/>
                    <a:pt x="68" y="1797"/>
                    <a:pt x="68" y="1741"/>
                  </a:cubicBezTo>
                  <a:close/>
                  <a:moveTo>
                    <a:pt x="1638" y="307"/>
                  </a:moveTo>
                  <a:cubicBezTo>
                    <a:pt x="1638" y="1877"/>
                    <a:pt x="1638" y="1877"/>
                    <a:pt x="1638" y="1877"/>
                  </a:cubicBezTo>
                  <a:cubicBezTo>
                    <a:pt x="1638" y="1934"/>
                    <a:pt x="1592" y="1980"/>
                    <a:pt x="1536" y="1980"/>
                  </a:cubicBezTo>
                  <a:cubicBezTo>
                    <a:pt x="307" y="1980"/>
                    <a:pt x="307" y="1980"/>
                    <a:pt x="307" y="1980"/>
                  </a:cubicBezTo>
                  <a:cubicBezTo>
                    <a:pt x="264" y="1980"/>
                    <a:pt x="225" y="1952"/>
                    <a:pt x="211" y="1911"/>
                  </a:cubicBezTo>
                  <a:cubicBezTo>
                    <a:pt x="1399" y="1911"/>
                    <a:pt x="1399" y="1911"/>
                    <a:pt x="1399" y="1911"/>
                  </a:cubicBezTo>
                  <a:cubicBezTo>
                    <a:pt x="1493" y="1911"/>
                    <a:pt x="1570" y="1835"/>
                    <a:pt x="1570" y="1741"/>
                  </a:cubicBezTo>
                  <a:cubicBezTo>
                    <a:pt x="1570" y="211"/>
                    <a:pt x="1570" y="211"/>
                    <a:pt x="1570" y="211"/>
                  </a:cubicBezTo>
                  <a:cubicBezTo>
                    <a:pt x="1611" y="225"/>
                    <a:pt x="1638" y="264"/>
                    <a:pt x="1638" y="307"/>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grpSp>
        <p:nvGrpSpPr>
          <p:cNvPr id="513" name="Google Shape;513;p39"/>
          <p:cNvGrpSpPr/>
          <p:nvPr/>
        </p:nvGrpSpPr>
        <p:grpSpPr>
          <a:xfrm>
            <a:off x="7674933" y="2382684"/>
            <a:ext cx="449816" cy="448924"/>
            <a:chOff x="4965700" y="4333875"/>
            <a:chExt cx="800100" cy="798513"/>
          </a:xfrm>
        </p:grpSpPr>
        <p:sp>
          <p:nvSpPr>
            <p:cNvPr id="514" name="Google Shape;514;p39"/>
            <p:cNvSpPr/>
            <p:nvPr/>
          </p:nvSpPr>
          <p:spPr>
            <a:xfrm>
              <a:off x="4965700" y="4333875"/>
              <a:ext cx="800100" cy="798513"/>
            </a:xfrm>
            <a:custGeom>
              <a:avLst/>
              <a:gdLst/>
              <a:ahLst/>
              <a:cxnLst/>
              <a:rect l="l" t="t" r="r" b="b"/>
              <a:pathLst>
                <a:path w="240" h="240" extrusionOk="0">
                  <a:moveTo>
                    <a:pt x="240" y="32"/>
                  </a:moveTo>
                  <a:cubicBezTo>
                    <a:pt x="240" y="0"/>
                    <a:pt x="240" y="0"/>
                    <a:pt x="240" y="0"/>
                  </a:cubicBezTo>
                  <a:cubicBezTo>
                    <a:pt x="0" y="0"/>
                    <a:pt x="0" y="0"/>
                    <a:pt x="0" y="0"/>
                  </a:cubicBezTo>
                  <a:cubicBezTo>
                    <a:pt x="0" y="32"/>
                    <a:pt x="0" y="32"/>
                    <a:pt x="0" y="32"/>
                  </a:cubicBezTo>
                  <a:cubicBezTo>
                    <a:pt x="8" y="32"/>
                    <a:pt x="8" y="32"/>
                    <a:pt x="8" y="32"/>
                  </a:cubicBezTo>
                  <a:cubicBezTo>
                    <a:pt x="8" y="192"/>
                    <a:pt x="8" y="192"/>
                    <a:pt x="8" y="192"/>
                  </a:cubicBezTo>
                  <a:cubicBezTo>
                    <a:pt x="4" y="192"/>
                    <a:pt x="4" y="192"/>
                    <a:pt x="4" y="192"/>
                  </a:cubicBezTo>
                  <a:cubicBezTo>
                    <a:pt x="2" y="192"/>
                    <a:pt x="0" y="194"/>
                    <a:pt x="0" y="196"/>
                  </a:cubicBezTo>
                  <a:cubicBezTo>
                    <a:pt x="0" y="198"/>
                    <a:pt x="2" y="200"/>
                    <a:pt x="4" y="200"/>
                  </a:cubicBezTo>
                  <a:cubicBezTo>
                    <a:pt x="8" y="200"/>
                    <a:pt x="8" y="200"/>
                    <a:pt x="8" y="200"/>
                  </a:cubicBezTo>
                  <a:cubicBezTo>
                    <a:pt x="116" y="200"/>
                    <a:pt x="116" y="200"/>
                    <a:pt x="116" y="200"/>
                  </a:cubicBezTo>
                  <a:cubicBezTo>
                    <a:pt x="116" y="208"/>
                    <a:pt x="116" y="208"/>
                    <a:pt x="116" y="208"/>
                  </a:cubicBezTo>
                  <a:cubicBezTo>
                    <a:pt x="116" y="208"/>
                    <a:pt x="116" y="208"/>
                    <a:pt x="116" y="209"/>
                  </a:cubicBezTo>
                  <a:cubicBezTo>
                    <a:pt x="109" y="210"/>
                    <a:pt x="104" y="217"/>
                    <a:pt x="104" y="224"/>
                  </a:cubicBezTo>
                  <a:cubicBezTo>
                    <a:pt x="104" y="233"/>
                    <a:pt x="111" y="240"/>
                    <a:pt x="120" y="240"/>
                  </a:cubicBezTo>
                  <a:cubicBezTo>
                    <a:pt x="129" y="240"/>
                    <a:pt x="136" y="233"/>
                    <a:pt x="136" y="224"/>
                  </a:cubicBezTo>
                  <a:cubicBezTo>
                    <a:pt x="136" y="217"/>
                    <a:pt x="131" y="210"/>
                    <a:pt x="124" y="209"/>
                  </a:cubicBezTo>
                  <a:cubicBezTo>
                    <a:pt x="124" y="208"/>
                    <a:pt x="124" y="208"/>
                    <a:pt x="124" y="208"/>
                  </a:cubicBezTo>
                  <a:cubicBezTo>
                    <a:pt x="124" y="200"/>
                    <a:pt x="124" y="200"/>
                    <a:pt x="124" y="200"/>
                  </a:cubicBezTo>
                  <a:cubicBezTo>
                    <a:pt x="232" y="200"/>
                    <a:pt x="232" y="200"/>
                    <a:pt x="232" y="200"/>
                  </a:cubicBezTo>
                  <a:cubicBezTo>
                    <a:pt x="236" y="200"/>
                    <a:pt x="236" y="200"/>
                    <a:pt x="236" y="200"/>
                  </a:cubicBezTo>
                  <a:cubicBezTo>
                    <a:pt x="238" y="200"/>
                    <a:pt x="240" y="198"/>
                    <a:pt x="240" y="196"/>
                  </a:cubicBezTo>
                  <a:cubicBezTo>
                    <a:pt x="240" y="194"/>
                    <a:pt x="238" y="192"/>
                    <a:pt x="236" y="192"/>
                  </a:cubicBezTo>
                  <a:cubicBezTo>
                    <a:pt x="232" y="192"/>
                    <a:pt x="232" y="192"/>
                    <a:pt x="232" y="192"/>
                  </a:cubicBezTo>
                  <a:cubicBezTo>
                    <a:pt x="232" y="32"/>
                    <a:pt x="232" y="32"/>
                    <a:pt x="232" y="32"/>
                  </a:cubicBezTo>
                  <a:lnTo>
                    <a:pt x="240" y="32"/>
                  </a:lnTo>
                  <a:close/>
                  <a:moveTo>
                    <a:pt x="128" y="224"/>
                  </a:moveTo>
                  <a:cubicBezTo>
                    <a:pt x="128" y="228"/>
                    <a:pt x="124" y="232"/>
                    <a:pt x="120" y="232"/>
                  </a:cubicBezTo>
                  <a:cubicBezTo>
                    <a:pt x="116" y="232"/>
                    <a:pt x="112" y="228"/>
                    <a:pt x="112" y="224"/>
                  </a:cubicBezTo>
                  <a:cubicBezTo>
                    <a:pt x="112" y="220"/>
                    <a:pt x="116" y="216"/>
                    <a:pt x="120" y="216"/>
                  </a:cubicBezTo>
                  <a:cubicBezTo>
                    <a:pt x="124" y="216"/>
                    <a:pt x="128" y="220"/>
                    <a:pt x="128" y="224"/>
                  </a:cubicBezTo>
                  <a:close/>
                  <a:moveTo>
                    <a:pt x="8" y="8"/>
                  </a:moveTo>
                  <a:cubicBezTo>
                    <a:pt x="232" y="8"/>
                    <a:pt x="232" y="8"/>
                    <a:pt x="232" y="8"/>
                  </a:cubicBezTo>
                  <a:cubicBezTo>
                    <a:pt x="232" y="24"/>
                    <a:pt x="232" y="24"/>
                    <a:pt x="232" y="24"/>
                  </a:cubicBezTo>
                  <a:cubicBezTo>
                    <a:pt x="8" y="24"/>
                    <a:pt x="8" y="24"/>
                    <a:pt x="8" y="24"/>
                  </a:cubicBezTo>
                  <a:lnTo>
                    <a:pt x="8" y="8"/>
                  </a:lnTo>
                  <a:close/>
                  <a:moveTo>
                    <a:pt x="224" y="192"/>
                  </a:moveTo>
                  <a:cubicBezTo>
                    <a:pt x="16" y="192"/>
                    <a:pt x="16" y="192"/>
                    <a:pt x="16" y="192"/>
                  </a:cubicBezTo>
                  <a:cubicBezTo>
                    <a:pt x="16" y="32"/>
                    <a:pt x="16" y="32"/>
                    <a:pt x="16" y="32"/>
                  </a:cubicBezTo>
                  <a:cubicBezTo>
                    <a:pt x="224" y="32"/>
                    <a:pt x="224" y="32"/>
                    <a:pt x="224" y="32"/>
                  </a:cubicBezTo>
                  <a:lnTo>
                    <a:pt x="224" y="192"/>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5" name="Google Shape;515;p39"/>
            <p:cNvSpPr/>
            <p:nvPr/>
          </p:nvSpPr>
          <p:spPr>
            <a:xfrm>
              <a:off x="5086350" y="4497388"/>
              <a:ext cx="133350" cy="261938"/>
            </a:xfrm>
            <a:custGeom>
              <a:avLst/>
              <a:gdLst/>
              <a:ahLst/>
              <a:cxnLst/>
              <a:rect l="l" t="t" r="r" b="b"/>
              <a:pathLst>
                <a:path w="40" h="79" extrusionOk="0">
                  <a:moveTo>
                    <a:pt x="16" y="71"/>
                  </a:moveTo>
                  <a:cubicBezTo>
                    <a:pt x="16" y="75"/>
                    <a:pt x="16" y="75"/>
                    <a:pt x="16" y="75"/>
                  </a:cubicBezTo>
                  <a:cubicBezTo>
                    <a:pt x="16" y="77"/>
                    <a:pt x="18" y="79"/>
                    <a:pt x="20" y="79"/>
                  </a:cubicBezTo>
                  <a:cubicBezTo>
                    <a:pt x="22" y="79"/>
                    <a:pt x="24" y="77"/>
                    <a:pt x="24" y="75"/>
                  </a:cubicBezTo>
                  <a:cubicBezTo>
                    <a:pt x="24" y="71"/>
                    <a:pt x="24" y="71"/>
                    <a:pt x="24" y="71"/>
                  </a:cubicBezTo>
                  <a:cubicBezTo>
                    <a:pt x="28" y="71"/>
                    <a:pt x="32" y="68"/>
                    <a:pt x="35" y="65"/>
                  </a:cubicBezTo>
                  <a:cubicBezTo>
                    <a:pt x="38" y="62"/>
                    <a:pt x="39" y="58"/>
                    <a:pt x="38" y="54"/>
                  </a:cubicBezTo>
                  <a:cubicBezTo>
                    <a:pt x="38" y="50"/>
                    <a:pt x="36" y="47"/>
                    <a:pt x="33" y="44"/>
                  </a:cubicBezTo>
                  <a:cubicBezTo>
                    <a:pt x="12" y="28"/>
                    <a:pt x="12" y="28"/>
                    <a:pt x="12" y="28"/>
                  </a:cubicBezTo>
                  <a:cubicBezTo>
                    <a:pt x="11" y="27"/>
                    <a:pt x="10" y="25"/>
                    <a:pt x="10" y="24"/>
                  </a:cubicBezTo>
                  <a:cubicBezTo>
                    <a:pt x="9" y="22"/>
                    <a:pt x="10" y="20"/>
                    <a:pt x="11" y="19"/>
                  </a:cubicBezTo>
                  <a:cubicBezTo>
                    <a:pt x="13" y="17"/>
                    <a:pt x="16" y="15"/>
                    <a:pt x="20" y="15"/>
                  </a:cubicBezTo>
                  <a:cubicBezTo>
                    <a:pt x="27" y="15"/>
                    <a:pt x="32" y="20"/>
                    <a:pt x="32" y="27"/>
                  </a:cubicBezTo>
                  <a:cubicBezTo>
                    <a:pt x="32" y="29"/>
                    <a:pt x="34" y="31"/>
                    <a:pt x="36" y="31"/>
                  </a:cubicBezTo>
                  <a:cubicBezTo>
                    <a:pt x="38" y="31"/>
                    <a:pt x="40" y="29"/>
                    <a:pt x="40" y="27"/>
                  </a:cubicBezTo>
                  <a:cubicBezTo>
                    <a:pt x="40" y="17"/>
                    <a:pt x="33" y="9"/>
                    <a:pt x="24" y="7"/>
                  </a:cubicBezTo>
                  <a:cubicBezTo>
                    <a:pt x="24" y="4"/>
                    <a:pt x="24" y="4"/>
                    <a:pt x="24" y="4"/>
                  </a:cubicBezTo>
                  <a:cubicBezTo>
                    <a:pt x="24" y="2"/>
                    <a:pt x="22" y="0"/>
                    <a:pt x="20" y="0"/>
                  </a:cubicBezTo>
                  <a:cubicBezTo>
                    <a:pt x="18" y="0"/>
                    <a:pt x="16" y="2"/>
                    <a:pt x="16" y="4"/>
                  </a:cubicBezTo>
                  <a:cubicBezTo>
                    <a:pt x="16" y="7"/>
                    <a:pt x="16" y="7"/>
                    <a:pt x="16" y="7"/>
                  </a:cubicBezTo>
                  <a:cubicBezTo>
                    <a:pt x="12" y="8"/>
                    <a:pt x="8" y="11"/>
                    <a:pt x="5" y="14"/>
                  </a:cubicBezTo>
                  <a:cubicBezTo>
                    <a:pt x="2" y="17"/>
                    <a:pt x="1" y="21"/>
                    <a:pt x="2" y="24"/>
                  </a:cubicBezTo>
                  <a:cubicBezTo>
                    <a:pt x="2" y="28"/>
                    <a:pt x="4" y="32"/>
                    <a:pt x="7" y="34"/>
                  </a:cubicBezTo>
                  <a:cubicBezTo>
                    <a:pt x="28" y="51"/>
                    <a:pt x="28" y="51"/>
                    <a:pt x="28" y="51"/>
                  </a:cubicBezTo>
                  <a:cubicBezTo>
                    <a:pt x="29" y="52"/>
                    <a:pt x="30" y="53"/>
                    <a:pt x="30" y="55"/>
                  </a:cubicBezTo>
                  <a:cubicBezTo>
                    <a:pt x="31" y="57"/>
                    <a:pt x="30" y="58"/>
                    <a:pt x="29" y="60"/>
                  </a:cubicBezTo>
                  <a:cubicBezTo>
                    <a:pt x="27" y="62"/>
                    <a:pt x="24" y="64"/>
                    <a:pt x="20" y="64"/>
                  </a:cubicBezTo>
                  <a:cubicBezTo>
                    <a:pt x="13" y="64"/>
                    <a:pt x="8" y="59"/>
                    <a:pt x="8" y="52"/>
                  </a:cubicBezTo>
                  <a:cubicBezTo>
                    <a:pt x="8" y="50"/>
                    <a:pt x="6" y="48"/>
                    <a:pt x="4" y="48"/>
                  </a:cubicBezTo>
                  <a:cubicBezTo>
                    <a:pt x="2" y="48"/>
                    <a:pt x="0" y="50"/>
                    <a:pt x="0" y="52"/>
                  </a:cubicBezTo>
                  <a:cubicBezTo>
                    <a:pt x="0" y="62"/>
                    <a:pt x="7" y="70"/>
                    <a:pt x="16" y="7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6" name="Google Shape;516;p39"/>
            <p:cNvSpPr/>
            <p:nvPr/>
          </p:nvSpPr>
          <p:spPr>
            <a:xfrm>
              <a:off x="5432425" y="4479925"/>
              <a:ext cx="227013" cy="439738"/>
            </a:xfrm>
            <a:custGeom>
              <a:avLst/>
              <a:gdLst/>
              <a:ahLst/>
              <a:cxnLst/>
              <a:rect l="l" t="t" r="r" b="b"/>
              <a:pathLst>
                <a:path w="68" h="132" extrusionOk="0">
                  <a:moveTo>
                    <a:pt x="4" y="44"/>
                  </a:moveTo>
                  <a:cubicBezTo>
                    <a:pt x="60" y="44"/>
                    <a:pt x="60" y="44"/>
                    <a:pt x="60" y="44"/>
                  </a:cubicBezTo>
                  <a:cubicBezTo>
                    <a:pt x="60" y="60"/>
                    <a:pt x="60" y="60"/>
                    <a:pt x="60" y="60"/>
                  </a:cubicBezTo>
                  <a:cubicBezTo>
                    <a:pt x="16" y="60"/>
                    <a:pt x="16" y="60"/>
                    <a:pt x="16" y="60"/>
                  </a:cubicBezTo>
                  <a:cubicBezTo>
                    <a:pt x="14" y="60"/>
                    <a:pt x="12" y="62"/>
                    <a:pt x="12" y="64"/>
                  </a:cubicBezTo>
                  <a:cubicBezTo>
                    <a:pt x="12" y="66"/>
                    <a:pt x="14" y="68"/>
                    <a:pt x="16" y="68"/>
                  </a:cubicBezTo>
                  <a:cubicBezTo>
                    <a:pt x="60" y="68"/>
                    <a:pt x="60" y="68"/>
                    <a:pt x="60" y="68"/>
                  </a:cubicBezTo>
                  <a:cubicBezTo>
                    <a:pt x="60" y="84"/>
                    <a:pt x="60" y="84"/>
                    <a:pt x="60" y="84"/>
                  </a:cubicBezTo>
                  <a:cubicBezTo>
                    <a:pt x="44" y="84"/>
                    <a:pt x="44" y="84"/>
                    <a:pt x="44" y="84"/>
                  </a:cubicBezTo>
                  <a:cubicBezTo>
                    <a:pt x="42" y="84"/>
                    <a:pt x="40" y="86"/>
                    <a:pt x="40" y="88"/>
                  </a:cubicBezTo>
                  <a:cubicBezTo>
                    <a:pt x="40" y="90"/>
                    <a:pt x="42" y="92"/>
                    <a:pt x="44" y="92"/>
                  </a:cubicBezTo>
                  <a:cubicBezTo>
                    <a:pt x="60" y="92"/>
                    <a:pt x="60" y="92"/>
                    <a:pt x="60" y="92"/>
                  </a:cubicBezTo>
                  <a:cubicBezTo>
                    <a:pt x="60" y="112"/>
                    <a:pt x="60" y="112"/>
                    <a:pt x="60" y="112"/>
                  </a:cubicBezTo>
                  <a:cubicBezTo>
                    <a:pt x="32" y="112"/>
                    <a:pt x="32" y="112"/>
                    <a:pt x="32" y="112"/>
                  </a:cubicBezTo>
                  <a:cubicBezTo>
                    <a:pt x="30" y="112"/>
                    <a:pt x="28" y="114"/>
                    <a:pt x="28" y="116"/>
                  </a:cubicBezTo>
                  <a:cubicBezTo>
                    <a:pt x="28" y="118"/>
                    <a:pt x="30" y="120"/>
                    <a:pt x="32" y="120"/>
                  </a:cubicBezTo>
                  <a:cubicBezTo>
                    <a:pt x="60" y="120"/>
                    <a:pt x="60" y="120"/>
                    <a:pt x="60" y="120"/>
                  </a:cubicBezTo>
                  <a:cubicBezTo>
                    <a:pt x="60" y="128"/>
                    <a:pt x="60" y="128"/>
                    <a:pt x="60" y="128"/>
                  </a:cubicBezTo>
                  <a:cubicBezTo>
                    <a:pt x="60" y="130"/>
                    <a:pt x="62" y="132"/>
                    <a:pt x="64" y="132"/>
                  </a:cubicBezTo>
                  <a:cubicBezTo>
                    <a:pt x="66" y="132"/>
                    <a:pt x="68" y="130"/>
                    <a:pt x="68" y="128"/>
                  </a:cubicBezTo>
                  <a:cubicBezTo>
                    <a:pt x="68" y="4"/>
                    <a:pt x="68" y="4"/>
                    <a:pt x="68" y="4"/>
                  </a:cubicBezTo>
                  <a:cubicBezTo>
                    <a:pt x="68" y="2"/>
                    <a:pt x="66" y="0"/>
                    <a:pt x="64" y="0"/>
                  </a:cubicBezTo>
                  <a:cubicBezTo>
                    <a:pt x="62" y="0"/>
                    <a:pt x="60" y="2"/>
                    <a:pt x="60" y="4"/>
                  </a:cubicBezTo>
                  <a:cubicBezTo>
                    <a:pt x="60" y="12"/>
                    <a:pt x="60" y="12"/>
                    <a:pt x="60" y="12"/>
                  </a:cubicBezTo>
                  <a:cubicBezTo>
                    <a:pt x="32" y="12"/>
                    <a:pt x="32" y="12"/>
                    <a:pt x="32" y="12"/>
                  </a:cubicBezTo>
                  <a:cubicBezTo>
                    <a:pt x="30" y="12"/>
                    <a:pt x="28" y="14"/>
                    <a:pt x="28" y="16"/>
                  </a:cubicBezTo>
                  <a:cubicBezTo>
                    <a:pt x="28" y="18"/>
                    <a:pt x="30" y="20"/>
                    <a:pt x="32" y="20"/>
                  </a:cubicBezTo>
                  <a:cubicBezTo>
                    <a:pt x="60" y="20"/>
                    <a:pt x="60" y="20"/>
                    <a:pt x="60" y="20"/>
                  </a:cubicBezTo>
                  <a:cubicBezTo>
                    <a:pt x="60" y="36"/>
                    <a:pt x="60" y="36"/>
                    <a:pt x="60" y="36"/>
                  </a:cubicBezTo>
                  <a:cubicBezTo>
                    <a:pt x="4" y="36"/>
                    <a:pt x="4" y="36"/>
                    <a:pt x="4" y="36"/>
                  </a:cubicBezTo>
                  <a:cubicBezTo>
                    <a:pt x="2" y="36"/>
                    <a:pt x="0" y="38"/>
                    <a:pt x="0" y="40"/>
                  </a:cubicBezTo>
                  <a:cubicBezTo>
                    <a:pt x="0" y="42"/>
                    <a:pt x="2" y="44"/>
                    <a:pt x="4" y="4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7" name="Google Shape;517;p39"/>
            <p:cNvSpPr/>
            <p:nvPr/>
          </p:nvSpPr>
          <p:spPr>
            <a:xfrm>
              <a:off x="5086350" y="4879975"/>
              <a:ext cx="133350" cy="26988"/>
            </a:xfrm>
            <a:custGeom>
              <a:avLst/>
              <a:gdLst/>
              <a:ahLst/>
              <a:cxnLst/>
              <a:rect l="l" t="t" r="r" b="b"/>
              <a:pathLst>
                <a:path w="40" h="8" extrusionOk="0">
                  <a:moveTo>
                    <a:pt x="4" y="8"/>
                  </a:moveTo>
                  <a:cubicBezTo>
                    <a:pt x="36" y="8"/>
                    <a:pt x="36" y="8"/>
                    <a:pt x="36" y="8"/>
                  </a:cubicBezTo>
                  <a:cubicBezTo>
                    <a:pt x="38" y="8"/>
                    <a:pt x="40" y="6"/>
                    <a:pt x="40" y="4"/>
                  </a:cubicBezTo>
                  <a:cubicBezTo>
                    <a:pt x="40" y="2"/>
                    <a:pt x="38" y="0"/>
                    <a:pt x="36" y="0"/>
                  </a:cubicBezTo>
                  <a:cubicBezTo>
                    <a:pt x="4" y="0"/>
                    <a:pt x="4" y="0"/>
                    <a:pt x="4" y="0"/>
                  </a:cubicBezTo>
                  <a:cubicBezTo>
                    <a:pt x="2" y="0"/>
                    <a:pt x="0" y="2"/>
                    <a:pt x="0" y="4"/>
                  </a:cubicBezTo>
                  <a:cubicBezTo>
                    <a:pt x="0" y="6"/>
                    <a:pt x="2" y="8"/>
                    <a:pt x="4" y="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8" name="Google Shape;518;p39"/>
            <p:cNvSpPr/>
            <p:nvPr/>
          </p:nvSpPr>
          <p:spPr>
            <a:xfrm>
              <a:off x="5259388" y="4879975"/>
              <a:ext cx="26988" cy="26988"/>
            </a:xfrm>
            <a:custGeom>
              <a:avLst/>
              <a:gdLst/>
              <a:ahLst/>
              <a:cxnLst/>
              <a:rect l="l" t="t" r="r" b="b"/>
              <a:pathLst>
                <a:path w="8" h="8" extrusionOk="0">
                  <a:moveTo>
                    <a:pt x="1" y="1"/>
                  </a:move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ubicBezTo>
                    <a:pt x="5" y="0"/>
                    <a:pt x="3" y="0"/>
                    <a:pt x="1"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19" name="Google Shape;519;p39"/>
            <p:cNvSpPr/>
            <p:nvPr/>
          </p:nvSpPr>
          <p:spPr>
            <a:xfrm>
              <a:off x="5219700" y="4813300"/>
              <a:ext cx="66675" cy="26988"/>
            </a:xfrm>
            <a:custGeom>
              <a:avLst/>
              <a:gdLst/>
              <a:ahLst/>
              <a:cxnLst/>
              <a:rect l="l" t="t" r="r" b="b"/>
              <a:pathLst>
                <a:path w="20" h="8" extrusionOk="0">
                  <a:moveTo>
                    <a:pt x="4" y="8"/>
                  </a:moveTo>
                  <a:cubicBezTo>
                    <a:pt x="16" y="8"/>
                    <a:pt x="16" y="8"/>
                    <a:pt x="16" y="8"/>
                  </a:cubicBezTo>
                  <a:cubicBezTo>
                    <a:pt x="18" y="8"/>
                    <a:pt x="20" y="6"/>
                    <a:pt x="20" y="4"/>
                  </a:cubicBezTo>
                  <a:cubicBezTo>
                    <a:pt x="20" y="2"/>
                    <a:pt x="18" y="0"/>
                    <a:pt x="16" y="0"/>
                  </a:cubicBezTo>
                  <a:cubicBezTo>
                    <a:pt x="4" y="0"/>
                    <a:pt x="4" y="0"/>
                    <a:pt x="4" y="0"/>
                  </a:cubicBezTo>
                  <a:cubicBezTo>
                    <a:pt x="2" y="0"/>
                    <a:pt x="0" y="2"/>
                    <a:pt x="0" y="4"/>
                  </a:cubicBezTo>
                  <a:cubicBezTo>
                    <a:pt x="0" y="6"/>
                    <a:pt x="2" y="8"/>
                    <a:pt x="4" y="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0" name="Google Shape;520;p39"/>
            <p:cNvSpPr/>
            <p:nvPr/>
          </p:nvSpPr>
          <p:spPr>
            <a:xfrm>
              <a:off x="5086350" y="4813300"/>
              <a:ext cx="52388" cy="26988"/>
            </a:xfrm>
            <a:custGeom>
              <a:avLst/>
              <a:gdLst/>
              <a:ahLst/>
              <a:cxnLst/>
              <a:rect l="l" t="t" r="r" b="b"/>
              <a:pathLst>
                <a:path w="16" h="8" extrusionOk="0">
                  <a:moveTo>
                    <a:pt x="4" y="8"/>
                  </a:moveTo>
                  <a:cubicBezTo>
                    <a:pt x="12" y="8"/>
                    <a:pt x="12" y="8"/>
                    <a:pt x="12" y="8"/>
                  </a:cubicBezTo>
                  <a:cubicBezTo>
                    <a:pt x="14" y="8"/>
                    <a:pt x="16" y="6"/>
                    <a:pt x="16" y="4"/>
                  </a:cubicBezTo>
                  <a:cubicBezTo>
                    <a:pt x="16" y="2"/>
                    <a:pt x="14" y="0"/>
                    <a:pt x="12" y="0"/>
                  </a:cubicBezTo>
                  <a:cubicBezTo>
                    <a:pt x="4" y="0"/>
                    <a:pt x="4" y="0"/>
                    <a:pt x="4" y="0"/>
                  </a:cubicBezTo>
                  <a:cubicBezTo>
                    <a:pt x="2" y="0"/>
                    <a:pt x="0" y="2"/>
                    <a:pt x="0" y="4"/>
                  </a:cubicBezTo>
                  <a:cubicBezTo>
                    <a:pt x="0" y="6"/>
                    <a:pt x="2" y="8"/>
                    <a:pt x="4" y="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1" name="Google Shape;521;p39"/>
            <p:cNvSpPr/>
            <p:nvPr/>
          </p:nvSpPr>
          <p:spPr>
            <a:xfrm>
              <a:off x="5165725" y="4813300"/>
              <a:ext cx="26988" cy="26988"/>
            </a:xfrm>
            <a:custGeom>
              <a:avLst/>
              <a:gdLst/>
              <a:ahLst/>
              <a:cxnLst/>
              <a:rect l="l" t="t" r="r" b="b"/>
              <a:pathLst>
                <a:path w="8" h="8" extrusionOk="0">
                  <a:moveTo>
                    <a:pt x="1" y="1"/>
                  </a:move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ubicBezTo>
                    <a:pt x="5" y="0"/>
                    <a:pt x="3" y="0"/>
                    <a:pt x="1"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grpSp>
        <p:nvGrpSpPr>
          <p:cNvPr id="522" name="Google Shape;522;p39"/>
          <p:cNvGrpSpPr/>
          <p:nvPr/>
        </p:nvGrpSpPr>
        <p:grpSpPr>
          <a:xfrm>
            <a:off x="7674935" y="3803312"/>
            <a:ext cx="449824" cy="472745"/>
            <a:chOff x="2230438" y="5222875"/>
            <a:chExt cx="747712" cy="785813"/>
          </a:xfrm>
        </p:grpSpPr>
        <p:sp>
          <p:nvSpPr>
            <p:cNvPr id="523" name="Google Shape;523;p39"/>
            <p:cNvSpPr/>
            <p:nvPr/>
          </p:nvSpPr>
          <p:spPr>
            <a:xfrm>
              <a:off x="2376488" y="5516563"/>
              <a:ext cx="454025" cy="452438"/>
            </a:xfrm>
            <a:custGeom>
              <a:avLst/>
              <a:gdLst/>
              <a:ahLst/>
              <a:cxnLst/>
              <a:rect l="l" t="t" r="r" b="b"/>
              <a:pathLst>
                <a:path w="136" h="136" extrusionOk="0">
                  <a:moveTo>
                    <a:pt x="0" y="68"/>
                  </a:moveTo>
                  <a:cubicBezTo>
                    <a:pt x="0" y="105"/>
                    <a:pt x="31" y="136"/>
                    <a:pt x="68" y="136"/>
                  </a:cubicBezTo>
                  <a:cubicBezTo>
                    <a:pt x="105" y="136"/>
                    <a:pt x="136" y="105"/>
                    <a:pt x="136" y="68"/>
                  </a:cubicBezTo>
                  <a:cubicBezTo>
                    <a:pt x="136" y="31"/>
                    <a:pt x="105" y="0"/>
                    <a:pt x="68" y="0"/>
                  </a:cubicBezTo>
                  <a:cubicBezTo>
                    <a:pt x="31" y="0"/>
                    <a:pt x="0" y="31"/>
                    <a:pt x="0" y="68"/>
                  </a:cubicBezTo>
                  <a:close/>
                  <a:moveTo>
                    <a:pt x="128" y="68"/>
                  </a:moveTo>
                  <a:cubicBezTo>
                    <a:pt x="128" y="101"/>
                    <a:pt x="101" y="128"/>
                    <a:pt x="68" y="128"/>
                  </a:cubicBezTo>
                  <a:cubicBezTo>
                    <a:pt x="35" y="128"/>
                    <a:pt x="8" y="101"/>
                    <a:pt x="8" y="68"/>
                  </a:cubicBezTo>
                  <a:cubicBezTo>
                    <a:pt x="8" y="35"/>
                    <a:pt x="35" y="8"/>
                    <a:pt x="68" y="8"/>
                  </a:cubicBezTo>
                  <a:cubicBezTo>
                    <a:pt x="101" y="8"/>
                    <a:pt x="128" y="35"/>
                    <a:pt x="128" y="6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4" name="Google Shape;524;p39"/>
            <p:cNvSpPr/>
            <p:nvPr/>
          </p:nvSpPr>
          <p:spPr>
            <a:xfrm>
              <a:off x="2230438" y="5502275"/>
              <a:ext cx="217487" cy="454025"/>
            </a:xfrm>
            <a:custGeom>
              <a:avLst/>
              <a:gdLst/>
              <a:ahLst/>
              <a:cxnLst/>
              <a:rect l="l" t="t" r="r" b="b"/>
              <a:pathLst>
                <a:path w="65" h="136" extrusionOk="0">
                  <a:moveTo>
                    <a:pt x="55" y="131"/>
                  </a:moveTo>
                  <a:cubicBezTo>
                    <a:pt x="57" y="127"/>
                    <a:pt x="56" y="124"/>
                    <a:pt x="54" y="121"/>
                  </a:cubicBezTo>
                  <a:cubicBezTo>
                    <a:pt x="42" y="107"/>
                    <a:pt x="36" y="90"/>
                    <a:pt x="36" y="72"/>
                  </a:cubicBezTo>
                  <a:cubicBezTo>
                    <a:pt x="36" y="51"/>
                    <a:pt x="45" y="30"/>
                    <a:pt x="61" y="16"/>
                  </a:cubicBezTo>
                  <a:cubicBezTo>
                    <a:pt x="64" y="13"/>
                    <a:pt x="65" y="9"/>
                    <a:pt x="63" y="6"/>
                  </a:cubicBezTo>
                  <a:cubicBezTo>
                    <a:pt x="62" y="2"/>
                    <a:pt x="58" y="0"/>
                    <a:pt x="55" y="0"/>
                  </a:cubicBezTo>
                  <a:cubicBezTo>
                    <a:pt x="12" y="0"/>
                    <a:pt x="12" y="0"/>
                    <a:pt x="12" y="0"/>
                  </a:cubicBezTo>
                  <a:cubicBezTo>
                    <a:pt x="5" y="0"/>
                    <a:pt x="0" y="5"/>
                    <a:pt x="0" y="12"/>
                  </a:cubicBezTo>
                  <a:cubicBezTo>
                    <a:pt x="0" y="124"/>
                    <a:pt x="0" y="124"/>
                    <a:pt x="0" y="124"/>
                  </a:cubicBezTo>
                  <a:cubicBezTo>
                    <a:pt x="0" y="131"/>
                    <a:pt x="5" y="136"/>
                    <a:pt x="12" y="136"/>
                  </a:cubicBezTo>
                  <a:cubicBezTo>
                    <a:pt x="47" y="136"/>
                    <a:pt x="47" y="136"/>
                    <a:pt x="47" y="136"/>
                  </a:cubicBezTo>
                  <a:cubicBezTo>
                    <a:pt x="50" y="136"/>
                    <a:pt x="54" y="134"/>
                    <a:pt x="55" y="131"/>
                  </a:cubicBezTo>
                  <a:close/>
                  <a:moveTo>
                    <a:pt x="48" y="127"/>
                  </a:moveTo>
                  <a:cubicBezTo>
                    <a:pt x="48" y="128"/>
                    <a:pt x="47" y="128"/>
                    <a:pt x="47" y="128"/>
                  </a:cubicBezTo>
                  <a:cubicBezTo>
                    <a:pt x="12" y="128"/>
                    <a:pt x="12" y="128"/>
                    <a:pt x="12" y="128"/>
                  </a:cubicBezTo>
                  <a:cubicBezTo>
                    <a:pt x="10" y="128"/>
                    <a:pt x="8" y="126"/>
                    <a:pt x="8" y="124"/>
                  </a:cubicBezTo>
                  <a:cubicBezTo>
                    <a:pt x="8" y="12"/>
                    <a:pt x="8" y="12"/>
                    <a:pt x="8" y="12"/>
                  </a:cubicBezTo>
                  <a:cubicBezTo>
                    <a:pt x="8" y="10"/>
                    <a:pt x="10" y="8"/>
                    <a:pt x="12" y="8"/>
                  </a:cubicBezTo>
                  <a:cubicBezTo>
                    <a:pt x="55" y="8"/>
                    <a:pt x="55" y="8"/>
                    <a:pt x="55" y="8"/>
                  </a:cubicBezTo>
                  <a:cubicBezTo>
                    <a:pt x="55" y="8"/>
                    <a:pt x="56" y="8"/>
                    <a:pt x="56" y="9"/>
                  </a:cubicBezTo>
                  <a:cubicBezTo>
                    <a:pt x="56" y="9"/>
                    <a:pt x="56" y="10"/>
                    <a:pt x="55" y="10"/>
                  </a:cubicBezTo>
                  <a:cubicBezTo>
                    <a:pt x="38" y="26"/>
                    <a:pt x="28" y="49"/>
                    <a:pt x="28" y="72"/>
                  </a:cubicBezTo>
                  <a:cubicBezTo>
                    <a:pt x="28" y="92"/>
                    <a:pt x="35" y="111"/>
                    <a:pt x="48" y="126"/>
                  </a:cubicBezTo>
                  <a:cubicBezTo>
                    <a:pt x="48" y="127"/>
                    <a:pt x="48" y="127"/>
                    <a:pt x="48" y="127"/>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5" name="Google Shape;525;p39"/>
            <p:cNvSpPr/>
            <p:nvPr/>
          </p:nvSpPr>
          <p:spPr>
            <a:xfrm>
              <a:off x="2760663" y="5502275"/>
              <a:ext cx="217487" cy="454025"/>
            </a:xfrm>
            <a:custGeom>
              <a:avLst/>
              <a:gdLst/>
              <a:ahLst/>
              <a:cxnLst/>
              <a:rect l="l" t="t" r="r" b="b"/>
              <a:pathLst>
                <a:path w="65" h="136" extrusionOk="0">
                  <a:moveTo>
                    <a:pt x="53" y="0"/>
                  </a:moveTo>
                  <a:cubicBezTo>
                    <a:pt x="10" y="0"/>
                    <a:pt x="10" y="0"/>
                    <a:pt x="10" y="0"/>
                  </a:cubicBezTo>
                  <a:cubicBezTo>
                    <a:pt x="7" y="0"/>
                    <a:pt x="3" y="2"/>
                    <a:pt x="2" y="6"/>
                  </a:cubicBezTo>
                  <a:cubicBezTo>
                    <a:pt x="0" y="9"/>
                    <a:pt x="1" y="13"/>
                    <a:pt x="4" y="16"/>
                  </a:cubicBezTo>
                  <a:cubicBezTo>
                    <a:pt x="20" y="30"/>
                    <a:pt x="29" y="51"/>
                    <a:pt x="29" y="72"/>
                  </a:cubicBezTo>
                  <a:cubicBezTo>
                    <a:pt x="29" y="90"/>
                    <a:pt x="23" y="107"/>
                    <a:pt x="11" y="121"/>
                  </a:cubicBezTo>
                  <a:cubicBezTo>
                    <a:pt x="9" y="124"/>
                    <a:pt x="8" y="127"/>
                    <a:pt x="10" y="131"/>
                  </a:cubicBezTo>
                  <a:cubicBezTo>
                    <a:pt x="11" y="134"/>
                    <a:pt x="15" y="136"/>
                    <a:pt x="18" y="136"/>
                  </a:cubicBezTo>
                  <a:cubicBezTo>
                    <a:pt x="53" y="136"/>
                    <a:pt x="53" y="136"/>
                    <a:pt x="53" y="136"/>
                  </a:cubicBezTo>
                  <a:cubicBezTo>
                    <a:pt x="60" y="136"/>
                    <a:pt x="65" y="131"/>
                    <a:pt x="65" y="124"/>
                  </a:cubicBezTo>
                  <a:cubicBezTo>
                    <a:pt x="65" y="12"/>
                    <a:pt x="65" y="12"/>
                    <a:pt x="65" y="12"/>
                  </a:cubicBezTo>
                  <a:cubicBezTo>
                    <a:pt x="65" y="5"/>
                    <a:pt x="60" y="0"/>
                    <a:pt x="53" y="0"/>
                  </a:cubicBezTo>
                  <a:close/>
                  <a:moveTo>
                    <a:pt x="57" y="124"/>
                  </a:moveTo>
                  <a:cubicBezTo>
                    <a:pt x="57" y="126"/>
                    <a:pt x="55" y="128"/>
                    <a:pt x="53" y="128"/>
                  </a:cubicBezTo>
                  <a:cubicBezTo>
                    <a:pt x="18" y="128"/>
                    <a:pt x="18" y="128"/>
                    <a:pt x="18" y="128"/>
                  </a:cubicBezTo>
                  <a:cubicBezTo>
                    <a:pt x="18" y="128"/>
                    <a:pt x="17" y="128"/>
                    <a:pt x="17" y="127"/>
                  </a:cubicBezTo>
                  <a:cubicBezTo>
                    <a:pt x="17" y="127"/>
                    <a:pt x="17" y="127"/>
                    <a:pt x="17" y="126"/>
                  </a:cubicBezTo>
                  <a:cubicBezTo>
                    <a:pt x="30" y="111"/>
                    <a:pt x="37" y="92"/>
                    <a:pt x="37" y="72"/>
                  </a:cubicBezTo>
                  <a:cubicBezTo>
                    <a:pt x="37" y="49"/>
                    <a:pt x="27" y="26"/>
                    <a:pt x="10" y="10"/>
                  </a:cubicBezTo>
                  <a:cubicBezTo>
                    <a:pt x="9" y="10"/>
                    <a:pt x="9" y="9"/>
                    <a:pt x="9" y="9"/>
                  </a:cubicBezTo>
                  <a:cubicBezTo>
                    <a:pt x="9" y="8"/>
                    <a:pt x="10" y="8"/>
                    <a:pt x="10" y="8"/>
                  </a:cubicBezTo>
                  <a:cubicBezTo>
                    <a:pt x="53" y="8"/>
                    <a:pt x="53" y="8"/>
                    <a:pt x="53" y="8"/>
                  </a:cubicBezTo>
                  <a:cubicBezTo>
                    <a:pt x="55" y="8"/>
                    <a:pt x="57" y="10"/>
                    <a:pt x="57" y="12"/>
                  </a:cubicBezTo>
                  <a:cubicBezTo>
                    <a:pt x="57" y="12"/>
                    <a:pt x="57" y="124"/>
                    <a:pt x="57" y="12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6" name="Google Shape;526;p39"/>
            <p:cNvSpPr/>
            <p:nvPr/>
          </p:nvSpPr>
          <p:spPr>
            <a:xfrm>
              <a:off x="2497138" y="5635625"/>
              <a:ext cx="214312" cy="212725"/>
            </a:xfrm>
            <a:custGeom>
              <a:avLst/>
              <a:gdLst/>
              <a:ahLst/>
              <a:cxnLst/>
              <a:rect l="l" t="t" r="r" b="b"/>
              <a:pathLst>
                <a:path w="64" h="64" extrusionOk="0">
                  <a:moveTo>
                    <a:pt x="0" y="32"/>
                  </a:moveTo>
                  <a:cubicBezTo>
                    <a:pt x="0" y="50"/>
                    <a:pt x="14" y="64"/>
                    <a:pt x="32" y="64"/>
                  </a:cubicBezTo>
                  <a:cubicBezTo>
                    <a:pt x="50" y="64"/>
                    <a:pt x="64" y="50"/>
                    <a:pt x="64" y="32"/>
                  </a:cubicBezTo>
                  <a:cubicBezTo>
                    <a:pt x="64" y="14"/>
                    <a:pt x="50" y="0"/>
                    <a:pt x="32" y="0"/>
                  </a:cubicBezTo>
                  <a:cubicBezTo>
                    <a:pt x="14" y="0"/>
                    <a:pt x="0" y="14"/>
                    <a:pt x="0" y="32"/>
                  </a:cubicBezTo>
                  <a:close/>
                  <a:moveTo>
                    <a:pt x="56" y="32"/>
                  </a:moveTo>
                  <a:cubicBezTo>
                    <a:pt x="56" y="45"/>
                    <a:pt x="45" y="56"/>
                    <a:pt x="32" y="56"/>
                  </a:cubicBezTo>
                  <a:cubicBezTo>
                    <a:pt x="19" y="56"/>
                    <a:pt x="8" y="45"/>
                    <a:pt x="8" y="32"/>
                  </a:cubicBezTo>
                  <a:cubicBezTo>
                    <a:pt x="8" y="19"/>
                    <a:pt x="19" y="8"/>
                    <a:pt x="32" y="8"/>
                  </a:cubicBezTo>
                  <a:cubicBezTo>
                    <a:pt x="45" y="8"/>
                    <a:pt x="56" y="19"/>
                    <a:pt x="56" y="32"/>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rgbClr val="222222"/>
                </a:solidFill>
                <a:latin typeface="Open Sans"/>
                <a:ea typeface="Open Sans"/>
                <a:cs typeface="Open Sans"/>
                <a:sym typeface="Open Sans"/>
              </a:endParaRPr>
            </a:p>
          </p:txBody>
        </p:sp>
        <p:sp>
          <p:nvSpPr>
            <p:cNvPr id="527" name="Google Shape;527;p39"/>
            <p:cNvSpPr/>
            <p:nvPr/>
          </p:nvSpPr>
          <p:spPr>
            <a:xfrm>
              <a:off x="2270125" y="5422900"/>
              <a:ext cx="106362" cy="66675"/>
            </a:xfrm>
            <a:custGeom>
              <a:avLst/>
              <a:gdLst/>
              <a:ahLst/>
              <a:cxnLst/>
              <a:rect l="l" t="t" r="r" b="b"/>
              <a:pathLst>
                <a:path w="67" h="42" extrusionOk="0">
                  <a:moveTo>
                    <a:pt x="67" y="0"/>
                  </a:moveTo>
                  <a:lnTo>
                    <a:pt x="0" y="0"/>
                  </a:lnTo>
                  <a:lnTo>
                    <a:pt x="0" y="42"/>
                  </a:lnTo>
                  <a:lnTo>
                    <a:pt x="67" y="42"/>
                  </a:lnTo>
                  <a:lnTo>
                    <a:pt x="67" y="0"/>
                  </a:lnTo>
                  <a:close/>
                  <a:moveTo>
                    <a:pt x="51" y="25"/>
                  </a:moveTo>
                  <a:lnTo>
                    <a:pt x="17" y="25"/>
                  </a:lnTo>
                  <a:lnTo>
                    <a:pt x="17" y="17"/>
                  </a:lnTo>
                  <a:lnTo>
                    <a:pt x="51" y="17"/>
                  </a:lnTo>
                  <a:lnTo>
                    <a:pt x="51" y="25"/>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8" name="Google Shape;528;p39"/>
            <p:cNvSpPr/>
            <p:nvPr/>
          </p:nvSpPr>
          <p:spPr>
            <a:xfrm>
              <a:off x="2817813" y="5462588"/>
              <a:ext cx="120650" cy="26988"/>
            </a:xfrm>
            <a:custGeom>
              <a:avLst/>
              <a:gdLst/>
              <a:ahLst/>
              <a:cxnLst/>
              <a:rect l="l" t="t" r="r" b="b"/>
              <a:pathLst>
                <a:path w="36" h="8" extrusionOk="0">
                  <a:moveTo>
                    <a:pt x="4" y="8"/>
                  </a:moveTo>
                  <a:cubicBezTo>
                    <a:pt x="32" y="8"/>
                    <a:pt x="32" y="8"/>
                    <a:pt x="32" y="8"/>
                  </a:cubicBezTo>
                  <a:cubicBezTo>
                    <a:pt x="34" y="8"/>
                    <a:pt x="36" y="6"/>
                    <a:pt x="36" y="4"/>
                  </a:cubicBezTo>
                  <a:cubicBezTo>
                    <a:pt x="36" y="2"/>
                    <a:pt x="34" y="0"/>
                    <a:pt x="32" y="0"/>
                  </a:cubicBezTo>
                  <a:cubicBezTo>
                    <a:pt x="4" y="0"/>
                    <a:pt x="4" y="0"/>
                    <a:pt x="4" y="0"/>
                  </a:cubicBezTo>
                  <a:cubicBezTo>
                    <a:pt x="2" y="0"/>
                    <a:pt x="0" y="2"/>
                    <a:pt x="0" y="4"/>
                  </a:cubicBezTo>
                  <a:cubicBezTo>
                    <a:pt x="0" y="6"/>
                    <a:pt x="2" y="8"/>
                    <a:pt x="4" y="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29" name="Google Shape;529;p39"/>
            <p:cNvSpPr/>
            <p:nvPr/>
          </p:nvSpPr>
          <p:spPr>
            <a:xfrm>
              <a:off x="2430463" y="5222875"/>
              <a:ext cx="347662" cy="279400"/>
            </a:xfrm>
            <a:custGeom>
              <a:avLst/>
              <a:gdLst/>
              <a:ahLst/>
              <a:cxnLst/>
              <a:rect l="l" t="t" r="r" b="b"/>
              <a:pathLst>
                <a:path w="104" h="84" extrusionOk="0">
                  <a:moveTo>
                    <a:pt x="4" y="84"/>
                  </a:moveTo>
                  <a:cubicBezTo>
                    <a:pt x="6" y="84"/>
                    <a:pt x="8" y="82"/>
                    <a:pt x="8" y="80"/>
                  </a:cubicBezTo>
                  <a:cubicBezTo>
                    <a:pt x="40" y="80"/>
                    <a:pt x="40" y="80"/>
                    <a:pt x="40" y="80"/>
                  </a:cubicBezTo>
                  <a:cubicBezTo>
                    <a:pt x="64" y="80"/>
                    <a:pt x="64" y="80"/>
                    <a:pt x="64" y="80"/>
                  </a:cubicBezTo>
                  <a:cubicBezTo>
                    <a:pt x="96" y="80"/>
                    <a:pt x="96" y="80"/>
                    <a:pt x="96" y="80"/>
                  </a:cubicBezTo>
                  <a:cubicBezTo>
                    <a:pt x="96" y="82"/>
                    <a:pt x="98" y="84"/>
                    <a:pt x="100" y="84"/>
                  </a:cubicBezTo>
                  <a:cubicBezTo>
                    <a:pt x="102" y="84"/>
                    <a:pt x="104" y="82"/>
                    <a:pt x="104" y="80"/>
                  </a:cubicBezTo>
                  <a:cubicBezTo>
                    <a:pt x="104" y="76"/>
                    <a:pt x="104" y="76"/>
                    <a:pt x="104" y="76"/>
                  </a:cubicBezTo>
                  <a:cubicBezTo>
                    <a:pt x="104" y="74"/>
                    <a:pt x="102" y="72"/>
                    <a:pt x="100" y="72"/>
                  </a:cubicBezTo>
                  <a:cubicBezTo>
                    <a:pt x="64" y="72"/>
                    <a:pt x="64" y="72"/>
                    <a:pt x="64" y="72"/>
                  </a:cubicBezTo>
                  <a:cubicBezTo>
                    <a:pt x="64" y="62"/>
                    <a:pt x="64" y="62"/>
                    <a:pt x="64" y="62"/>
                  </a:cubicBezTo>
                  <a:cubicBezTo>
                    <a:pt x="76" y="57"/>
                    <a:pt x="84" y="45"/>
                    <a:pt x="84" y="32"/>
                  </a:cubicBezTo>
                  <a:cubicBezTo>
                    <a:pt x="84" y="14"/>
                    <a:pt x="70" y="0"/>
                    <a:pt x="52" y="0"/>
                  </a:cubicBezTo>
                  <a:cubicBezTo>
                    <a:pt x="34" y="0"/>
                    <a:pt x="20" y="14"/>
                    <a:pt x="20" y="32"/>
                  </a:cubicBezTo>
                  <a:cubicBezTo>
                    <a:pt x="20" y="45"/>
                    <a:pt x="28" y="57"/>
                    <a:pt x="40" y="62"/>
                  </a:cubicBezTo>
                  <a:cubicBezTo>
                    <a:pt x="40" y="72"/>
                    <a:pt x="40" y="72"/>
                    <a:pt x="40" y="72"/>
                  </a:cubicBezTo>
                  <a:cubicBezTo>
                    <a:pt x="4" y="72"/>
                    <a:pt x="4" y="72"/>
                    <a:pt x="4" y="72"/>
                  </a:cubicBezTo>
                  <a:cubicBezTo>
                    <a:pt x="2" y="72"/>
                    <a:pt x="0" y="74"/>
                    <a:pt x="0" y="76"/>
                  </a:cubicBezTo>
                  <a:cubicBezTo>
                    <a:pt x="0" y="80"/>
                    <a:pt x="0" y="80"/>
                    <a:pt x="0" y="80"/>
                  </a:cubicBezTo>
                  <a:cubicBezTo>
                    <a:pt x="0" y="82"/>
                    <a:pt x="2" y="84"/>
                    <a:pt x="4" y="84"/>
                  </a:cubicBezTo>
                  <a:close/>
                  <a:moveTo>
                    <a:pt x="56" y="72"/>
                  </a:moveTo>
                  <a:cubicBezTo>
                    <a:pt x="48" y="72"/>
                    <a:pt x="48" y="72"/>
                    <a:pt x="48" y="72"/>
                  </a:cubicBezTo>
                  <a:cubicBezTo>
                    <a:pt x="48" y="64"/>
                    <a:pt x="48" y="64"/>
                    <a:pt x="48" y="64"/>
                  </a:cubicBezTo>
                  <a:cubicBezTo>
                    <a:pt x="48" y="64"/>
                    <a:pt x="48" y="64"/>
                    <a:pt x="48" y="64"/>
                  </a:cubicBezTo>
                  <a:cubicBezTo>
                    <a:pt x="49" y="64"/>
                    <a:pt x="51" y="64"/>
                    <a:pt x="52" y="64"/>
                  </a:cubicBezTo>
                  <a:cubicBezTo>
                    <a:pt x="53" y="64"/>
                    <a:pt x="55" y="64"/>
                    <a:pt x="56" y="64"/>
                  </a:cubicBezTo>
                  <a:cubicBezTo>
                    <a:pt x="56" y="64"/>
                    <a:pt x="56" y="64"/>
                    <a:pt x="56" y="64"/>
                  </a:cubicBezTo>
                  <a:lnTo>
                    <a:pt x="56" y="72"/>
                  </a:lnTo>
                  <a:close/>
                  <a:moveTo>
                    <a:pt x="28" y="32"/>
                  </a:moveTo>
                  <a:cubicBezTo>
                    <a:pt x="28" y="19"/>
                    <a:pt x="39" y="8"/>
                    <a:pt x="52" y="8"/>
                  </a:cubicBezTo>
                  <a:cubicBezTo>
                    <a:pt x="65" y="8"/>
                    <a:pt x="76" y="19"/>
                    <a:pt x="76" y="32"/>
                  </a:cubicBezTo>
                  <a:cubicBezTo>
                    <a:pt x="76" y="43"/>
                    <a:pt x="69" y="52"/>
                    <a:pt x="59" y="55"/>
                  </a:cubicBezTo>
                  <a:cubicBezTo>
                    <a:pt x="59" y="55"/>
                    <a:pt x="59" y="55"/>
                    <a:pt x="59" y="55"/>
                  </a:cubicBezTo>
                  <a:cubicBezTo>
                    <a:pt x="59" y="55"/>
                    <a:pt x="59" y="55"/>
                    <a:pt x="59" y="55"/>
                  </a:cubicBezTo>
                  <a:cubicBezTo>
                    <a:pt x="58" y="55"/>
                    <a:pt x="57" y="56"/>
                    <a:pt x="56" y="56"/>
                  </a:cubicBezTo>
                  <a:cubicBezTo>
                    <a:pt x="56" y="56"/>
                    <a:pt x="55" y="56"/>
                    <a:pt x="55" y="56"/>
                  </a:cubicBezTo>
                  <a:cubicBezTo>
                    <a:pt x="53" y="56"/>
                    <a:pt x="51" y="56"/>
                    <a:pt x="49" y="56"/>
                  </a:cubicBezTo>
                  <a:cubicBezTo>
                    <a:pt x="49" y="56"/>
                    <a:pt x="48" y="56"/>
                    <a:pt x="48" y="56"/>
                  </a:cubicBezTo>
                  <a:cubicBezTo>
                    <a:pt x="47" y="56"/>
                    <a:pt x="46" y="55"/>
                    <a:pt x="45" y="55"/>
                  </a:cubicBezTo>
                  <a:cubicBezTo>
                    <a:pt x="45" y="55"/>
                    <a:pt x="45" y="55"/>
                    <a:pt x="45" y="55"/>
                  </a:cubicBezTo>
                  <a:cubicBezTo>
                    <a:pt x="45" y="55"/>
                    <a:pt x="45" y="55"/>
                    <a:pt x="45" y="55"/>
                  </a:cubicBezTo>
                  <a:cubicBezTo>
                    <a:pt x="35" y="52"/>
                    <a:pt x="28" y="43"/>
                    <a:pt x="28" y="32"/>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30" name="Google Shape;530;p39"/>
            <p:cNvSpPr/>
            <p:nvPr/>
          </p:nvSpPr>
          <p:spPr>
            <a:xfrm>
              <a:off x="2403475" y="5956300"/>
              <a:ext cx="401637" cy="52388"/>
            </a:xfrm>
            <a:custGeom>
              <a:avLst/>
              <a:gdLst/>
              <a:ahLst/>
              <a:cxnLst/>
              <a:rect l="l" t="t" r="r" b="b"/>
              <a:pathLst>
                <a:path w="120" h="16" extrusionOk="0">
                  <a:moveTo>
                    <a:pt x="116" y="0"/>
                  </a:moveTo>
                  <a:cubicBezTo>
                    <a:pt x="114" y="0"/>
                    <a:pt x="112" y="2"/>
                    <a:pt x="112" y="4"/>
                  </a:cubicBezTo>
                  <a:cubicBezTo>
                    <a:pt x="112" y="8"/>
                    <a:pt x="112" y="8"/>
                    <a:pt x="112" y="8"/>
                  </a:cubicBezTo>
                  <a:cubicBezTo>
                    <a:pt x="8" y="8"/>
                    <a:pt x="8" y="8"/>
                    <a:pt x="8" y="8"/>
                  </a:cubicBezTo>
                  <a:cubicBezTo>
                    <a:pt x="8" y="4"/>
                    <a:pt x="8" y="4"/>
                    <a:pt x="8" y="4"/>
                  </a:cubicBezTo>
                  <a:cubicBezTo>
                    <a:pt x="8" y="2"/>
                    <a:pt x="6" y="0"/>
                    <a:pt x="4" y="0"/>
                  </a:cubicBezTo>
                  <a:cubicBezTo>
                    <a:pt x="2" y="0"/>
                    <a:pt x="0" y="2"/>
                    <a:pt x="0" y="4"/>
                  </a:cubicBezTo>
                  <a:cubicBezTo>
                    <a:pt x="0" y="12"/>
                    <a:pt x="0" y="12"/>
                    <a:pt x="0" y="12"/>
                  </a:cubicBezTo>
                  <a:cubicBezTo>
                    <a:pt x="0" y="14"/>
                    <a:pt x="2" y="16"/>
                    <a:pt x="4" y="16"/>
                  </a:cubicBezTo>
                  <a:cubicBezTo>
                    <a:pt x="116" y="16"/>
                    <a:pt x="116" y="16"/>
                    <a:pt x="116" y="16"/>
                  </a:cubicBezTo>
                  <a:cubicBezTo>
                    <a:pt x="118" y="16"/>
                    <a:pt x="120" y="14"/>
                    <a:pt x="120" y="12"/>
                  </a:cubicBezTo>
                  <a:cubicBezTo>
                    <a:pt x="120" y="4"/>
                    <a:pt x="120" y="4"/>
                    <a:pt x="120" y="4"/>
                  </a:cubicBezTo>
                  <a:cubicBezTo>
                    <a:pt x="120" y="2"/>
                    <a:pt x="118" y="0"/>
                    <a:pt x="116"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531" name="Google Shape;531;p39"/>
            <p:cNvSpPr/>
            <p:nvPr/>
          </p:nvSpPr>
          <p:spPr>
            <a:xfrm>
              <a:off x="2551113" y="5276850"/>
              <a:ext cx="106362" cy="106363"/>
            </a:xfrm>
            <a:custGeom>
              <a:avLst/>
              <a:gdLst/>
              <a:ahLst/>
              <a:cxnLst/>
              <a:rect l="l" t="t" r="r" b="b"/>
              <a:pathLst>
                <a:path w="32" h="32" extrusionOk="0">
                  <a:moveTo>
                    <a:pt x="32" y="16"/>
                  </a:moveTo>
                  <a:cubicBezTo>
                    <a:pt x="32" y="7"/>
                    <a:pt x="25" y="0"/>
                    <a:pt x="16" y="0"/>
                  </a:cubicBezTo>
                  <a:cubicBezTo>
                    <a:pt x="7" y="0"/>
                    <a:pt x="0" y="7"/>
                    <a:pt x="0" y="16"/>
                  </a:cubicBezTo>
                  <a:cubicBezTo>
                    <a:pt x="0" y="25"/>
                    <a:pt x="7" y="32"/>
                    <a:pt x="16" y="32"/>
                  </a:cubicBezTo>
                  <a:cubicBezTo>
                    <a:pt x="25" y="32"/>
                    <a:pt x="32" y="25"/>
                    <a:pt x="32" y="16"/>
                  </a:cubicBezTo>
                  <a:close/>
                  <a:moveTo>
                    <a:pt x="8" y="16"/>
                  </a:moveTo>
                  <a:cubicBezTo>
                    <a:pt x="8" y="12"/>
                    <a:pt x="12" y="8"/>
                    <a:pt x="16" y="8"/>
                  </a:cubicBezTo>
                  <a:cubicBezTo>
                    <a:pt x="20" y="8"/>
                    <a:pt x="24" y="12"/>
                    <a:pt x="24" y="16"/>
                  </a:cubicBezTo>
                  <a:cubicBezTo>
                    <a:pt x="24" y="20"/>
                    <a:pt x="20" y="24"/>
                    <a:pt x="16" y="24"/>
                  </a:cubicBezTo>
                  <a:cubicBezTo>
                    <a:pt x="12" y="24"/>
                    <a:pt x="8" y="20"/>
                    <a:pt x="8" y="16"/>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77" name="Google Shape;473;p39">
            <a:extLst>
              <a:ext uri="{FF2B5EF4-FFF2-40B4-BE49-F238E27FC236}">
                <a16:creationId xmlns:a16="http://schemas.microsoft.com/office/drawing/2014/main" id="{CB8D0F3C-8D3E-EB14-4D7D-1C6C2945BF52}"/>
              </a:ext>
            </a:extLst>
          </p:cNvPr>
          <p:cNvSpPr/>
          <p:nvPr/>
        </p:nvSpPr>
        <p:spPr>
          <a:xfrm>
            <a:off x="6910699" y="4900599"/>
            <a:ext cx="4788900" cy="1142700"/>
          </a:xfrm>
          <a:prstGeom prst="rect">
            <a:avLst/>
          </a:prstGeom>
          <a:solidFill>
            <a:srgbClr val="FEFFFF"/>
          </a:solidFill>
          <a:ln>
            <a:noFill/>
          </a:ln>
          <a:effectLst>
            <a:outerShdw blurRad="38100" dist="12700" dir="2700000" algn="tl" rotWithShape="0">
              <a:srgbClr val="000000">
                <a:alpha val="14900"/>
              </a:srgbClr>
            </a:outerShdw>
          </a:effectLst>
        </p:spPr>
        <p:txBody>
          <a:bodyPr spcFirstLastPara="1" wrap="square" lIns="2052000" tIns="0" rIns="91425" bIns="45700" anchor="ctr" anchorCtr="0">
            <a:noAutofit/>
          </a:bodyPr>
          <a:lstStyle/>
          <a:p>
            <a:pPr marL="0" marR="0" lvl="0" indent="0" algn="l" rtl="0">
              <a:lnSpc>
                <a:spcPct val="130000"/>
              </a:lnSpc>
              <a:spcBef>
                <a:spcPts val="600"/>
              </a:spcBef>
              <a:spcAft>
                <a:spcPts val="0"/>
              </a:spcAft>
              <a:buNone/>
            </a:pPr>
            <a:endParaRPr sz="2800" b="1" dirty="0"/>
          </a:p>
        </p:txBody>
      </p:sp>
      <p:sp>
        <p:nvSpPr>
          <p:cNvPr id="78" name="Google Shape;474;p39">
            <a:extLst>
              <a:ext uri="{FF2B5EF4-FFF2-40B4-BE49-F238E27FC236}">
                <a16:creationId xmlns:a16="http://schemas.microsoft.com/office/drawing/2014/main" id="{26369F6C-3BBE-57B5-9DC6-3429B18257AC}"/>
              </a:ext>
            </a:extLst>
          </p:cNvPr>
          <p:cNvSpPr/>
          <p:nvPr/>
        </p:nvSpPr>
        <p:spPr>
          <a:xfrm>
            <a:off x="6876499" y="4916543"/>
            <a:ext cx="68400" cy="1141200"/>
          </a:xfrm>
          <a:prstGeom prst="rect">
            <a:avLst/>
          </a:prstGeom>
          <a:solidFill>
            <a:srgbClr val="2596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F0F0F0"/>
              </a:solidFill>
              <a:highlight>
                <a:srgbClr val="2596BE"/>
              </a:highlight>
              <a:latin typeface="Open Sans"/>
              <a:ea typeface="Open Sans"/>
              <a:cs typeface="Open Sans"/>
              <a:sym typeface="Open Sans"/>
            </a:endParaRPr>
          </a:p>
        </p:txBody>
      </p:sp>
      <p:sp>
        <p:nvSpPr>
          <p:cNvPr id="2" name="TextBox 1">
            <a:extLst>
              <a:ext uri="{FF2B5EF4-FFF2-40B4-BE49-F238E27FC236}">
                <a16:creationId xmlns:a16="http://schemas.microsoft.com/office/drawing/2014/main" id="{C03136F6-887D-E4A9-B54F-F8AD5A737276}"/>
              </a:ext>
            </a:extLst>
          </p:cNvPr>
          <p:cNvSpPr txBox="1"/>
          <p:nvPr/>
        </p:nvSpPr>
        <p:spPr>
          <a:xfrm>
            <a:off x="7215158" y="5196506"/>
            <a:ext cx="4484441" cy="646331"/>
          </a:xfrm>
          <a:prstGeom prst="rect">
            <a:avLst/>
          </a:prstGeom>
          <a:noFill/>
        </p:spPr>
        <p:txBody>
          <a:bodyPr wrap="square" rtlCol="0">
            <a:spAutoFit/>
          </a:bodyPr>
          <a:lstStyle/>
          <a:p>
            <a:pPr algn="ctr"/>
            <a:r>
              <a:rPr lang="en-US" sz="1200" dirty="0">
                <a:latin typeface="Open Sans" panose="020B0606030504020204" pitchFamily="34" charset="0"/>
                <a:ea typeface="Open Sans" panose="020B0606030504020204" pitchFamily="34" charset="0"/>
                <a:cs typeface="Open Sans" panose="020B0606030504020204" pitchFamily="34" charset="0"/>
              </a:rPr>
              <a:t>Your Use of Funds should be detailed, specific, and match your cashflow projections.</a:t>
            </a:r>
          </a:p>
          <a:p>
            <a:pPr algn="ctr"/>
            <a:endParaRPr lang="en-US" sz="1200" dirty="0">
              <a:latin typeface="Open Sans" panose="020B0606030504020204" pitchFamily="34" charset="0"/>
              <a:ea typeface="Open Sans" panose="020B0606030504020204" pitchFamily="34" charset="0"/>
              <a:cs typeface="Open Sans" panose="020B0606030504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5"/>
        <p:cNvGrpSpPr/>
        <p:nvPr/>
      </p:nvGrpSpPr>
      <p:grpSpPr>
        <a:xfrm>
          <a:off x="0" y="0"/>
          <a:ext cx="0" cy="0"/>
          <a:chOff x="0" y="0"/>
          <a:chExt cx="0" cy="0"/>
        </a:xfrm>
      </p:grpSpPr>
      <p:sp>
        <p:nvSpPr>
          <p:cNvPr id="836" name="Google Shape;836;p51"/>
          <p:cNvSpPr/>
          <p:nvPr/>
        </p:nvSpPr>
        <p:spPr>
          <a:xfrm>
            <a:off x="6515160" y="4972426"/>
            <a:ext cx="819300" cy="804900"/>
          </a:xfrm>
          <a:prstGeom prst="ellipse">
            <a:avLst/>
          </a:prstGeom>
          <a:solidFill>
            <a:schemeClr val="lt1"/>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837" name="Google Shape;837;p51"/>
          <p:cNvGrpSpPr/>
          <p:nvPr/>
        </p:nvGrpSpPr>
        <p:grpSpPr>
          <a:xfrm>
            <a:off x="6741769" y="5192395"/>
            <a:ext cx="365760" cy="364663"/>
            <a:chOff x="8161338" y="2827338"/>
            <a:chExt cx="1587501" cy="1582737"/>
          </a:xfrm>
        </p:grpSpPr>
        <p:sp>
          <p:nvSpPr>
            <p:cNvPr id="838" name="Google Shape;838;p51"/>
            <p:cNvSpPr/>
            <p:nvPr/>
          </p:nvSpPr>
          <p:spPr>
            <a:xfrm>
              <a:off x="8531226" y="3195638"/>
              <a:ext cx="846139" cy="844550"/>
            </a:xfrm>
            <a:custGeom>
              <a:avLst/>
              <a:gdLst/>
              <a:ahLst/>
              <a:cxnLst/>
              <a:rect l="l" t="t" r="r" b="b"/>
              <a:pathLst>
                <a:path w="1092" h="1092" extrusionOk="0">
                  <a:moveTo>
                    <a:pt x="546" y="0"/>
                  </a:moveTo>
                  <a:cubicBezTo>
                    <a:pt x="246" y="0"/>
                    <a:pt x="0" y="246"/>
                    <a:pt x="0" y="546"/>
                  </a:cubicBezTo>
                  <a:cubicBezTo>
                    <a:pt x="0" y="846"/>
                    <a:pt x="246" y="1092"/>
                    <a:pt x="546" y="1092"/>
                  </a:cubicBezTo>
                  <a:cubicBezTo>
                    <a:pt x="846" y="1092"/>
                    <a:pt x="1092" y="846"/>
                    <a:pt x="1092" y="546"/>
                  </a:cubicBezTo>
                  <a:cubicBezTo>
                    <a:pt x="1092" y="246"/>
                    <a:pt x="846" y="0"/>
                    <a:pt x="546" y="0"/>
                  </a:cubicBezTo>
                  <a:close/>
                  <a:moveTo>
                    <a:pt x="546" y="1024"/>
                  </a:moveTo>
                  <a:cubicBezTo>
                    <a:pt x="283" y="1024"/>
                    <a:pt x="68" y="809"/>
                    <a:pt x="68" y="546"/>
                  </a:cubicBezTo>
                  <a:cubicBezTo>
                    <a:pt x="68" y="283"/>
                    <a:pt x="283" y="68"/>
                    <a:pt x="546" y="68"/>
                  </a:cubicBezTo>
                  <a:cubicBezTo>
                    <a:pt x="809" y="68"/>
                    <a:pt x="1024" y="283"/>
                    <a:pt x="1024" y="546"/>
                  </a:cubicBezTo>
                  <a:cubicBezTo>
                    <a:pt x="1024" y="809"/>
                    <a:pt x="809" y="1024"/>
                    <a:pt x="546" y="102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39" name="Google Shape;839;p51"/>
            <p:cNvSpPr/>
            <p:nvPr/>
          </p:nvSpPr>
          <p:spPr>
            <a:xfrm>
              <a:off x="8689976" y="3406775"/>
              <a:ext cx="520699" cy="633413"/>
            </a:xfrm>
            <a:custGeom>
              <a:avLst/>
              <a:gdLst/>
              <a:ahLst/>
              <a:cxnLst/>
              <a:rect l="l" t="t" r="r" b="b"/>
              <a:pathLst>
                <a:path w="672" h="819" extrusionOk="0">
                  <a:moveTo>
                    <a:pt x="658" y="666"/>
                  </a:moveTo>
                  <a:cubicBezTo>
                    <a:pt x="645" y="652"/>
                    <a:pt x="638" y="648"/>
                    <a:pt x="631" y="645"/>
                  </a:cubicBezTo>
                  <a:cubicBezTo>
                    <a:pt x="481" y="573"/>
                    <a:pt x="481" y="573"/>
                    <a:pt x="481" y="573"/>
                  </a:cubicBezTo>
                  <a:cubicBezTo>
                    <a:pt x="474" y="570"/>
                    <a:pt x="467" y="563"/>
                    <a:pt x="467" y="556"/>
                  </a:cubicBezTo>
                  <a:cubicBezTo>
                    <a:pt x="467" y="512"/>
                    <a:pt x="467" y="512"/>
                    <a:pt x="467" y="512"/>
                  </a:cubicBezTo>
                  <a:cubicBezTo>
                    <a:pt x="471" y="509"/>
                    <a:pt x="508" y="447"/>
                    <a:pt x="518" y="416"/>
                  </a:cubicBezTo>
                  <a:cubicBezTo>
                    <a:pt x="542" y="403"/>
                    <a:pt x="559" y="379"/>
                    <a:pt x="559" y="348"/>
                  </a:cubicBezTo>
                  <a:cubicBezTo>
                    <a:pt x="559" y="287"/>
                    <a:pt x="559" y="287"/>
                    <a:pt x="559" y="287"/>
                  </a:cubicBezTo>
                  <a:cubicBezTo>
                    <a:pt x="559" y="270"/>
                    <a:pt x="553" y="253"/>
                    <a:pt x="542" y="239"/>
                  </a:cubicBezTo>
                  <a:cubicBezTo>
                    <a:pt x="542" y="171"/>
                    <a:pt x="542" y="171"/>
                    <a:pt x="542" y="171"/>
                  </a:cubicBezTo>
                  <a:cubicBezTo>
                    <a:pt x="546" y="143"/>
                    <a:pt x="539" y="0"/>
                    <a:pt x="341" y="0"/>
                  </a:cubicBezTo>
                  <a:cubicBezTo>
                    <a:pt x="245" y="0"/>
                    <a:pt x="184" y="31"/>
                    <a:pt x="153" y="85"/>
                  </a:cubicBezTo>
                  <a:cubicBezTo>
                    <a:pt x="136" y="116"/>
                    <a:pt x="133" y="143"/>
                    <a:pt x="133" y="171"/>
                  </a:cubicBezTo>
                  <a:cubicBezTo>
                    <a:pt x="133" y="242"/>
                    <a:pt x="133" y="242"/>
                    <a:pt x="133" y="242"/>
                  </a:cubicBezTo>
                  <a:cubicBezTo>
                    <a:pt x="123" y="256"/>
                    <a:pt x="116" y="273"/>
                    <a:pt x="116" y="290"/>
                  </a:cubicBezTo>
                  <a:cubicBezTo>
                    <a:pt x="116" y="352"/>
                    <a:pt x="116" y="352"/>
                    <a:pt x="116" y="352"/>
                  </a:cubicBezTo>
                  <a:cubicBezTo>
                    <a:pt x="116" y="375"/>
                    <a:pt x="126" y="396"/>
                    <a:pt x="143" y="410"/>
                  </a:cubicBezTo>
                  <a:cubicBezTo>
                    <a:pt x="150" y="430"/>
                    <a:pt x="187" y="502"/>
                    <a:pt x="194" y="515"/>
                  </a:cubicBezTo>
                  <a:cubicBezTo>
                    <a:pt x="194" y="556"/>
                    <a:pt x="194" y="556"/>
                    <a:pt x="194" y="556"/>
                  </a:cubicBezTo>
                  <a:cubicBezTo>
                    <a:pt x="194" y="563"/>
                    <a:pt x="191" y="570"/>
                    <a:pt x="184" y="573"/>
                  </a:cubicBezTo>
                  <a:cubicBezTo>
                    <a:pt x="44" y="645"/>
                    <a:pt x="44" y="645"/>
                    <a:pt x="44" y="645"/>
                  </a:cubicBezTo>
                  <a:cubicBezTo>
                    <a:pt x="34" y="648"/>
                    <a:pt x="27" y="659"/>
                    <a:pt x="13" y="676"/>
                  </a:cubicBezTo>
                  <a:cubicBezTo>
                    <a:pt x="0" y="693"/>
                    <a:pt x="17" y="696"/>
                    <a:pt x="34" y="706"/>
                  </a:cubicBezTo>
                  <a:cubicBezTo>
                    <a:pt x="126" y="768"/>
                    <a:pt x="218" y="819"/>
                    <a:pt x="331" y="819"/>
                  </a:cubicBezTo>
                  <a:cubicBezTo>
                    <a:pt x="447" y="819"/>
                    <a:pt x="556" y="782"/>
                    <a:pt x="652" y="717"/>
                  </a:cubicBezTo>
                  <a:cubicBezTo>
                    <a:pt x="672" y="703"/>
                    <a:pt x="672" y="679"/>
                    <a:pt x="658" y="666"/>
                  </a:cubicBezTo>
                  <a:close/>
                  <a:moveTo>
                    <a:pt x="331" y="744"/>
                  </a:moveTo>
                  <a:cubicBezTo>
                    <a:pt x="252" y="751"/>
                    <a:pt x="170" y="730"/>
                    <a:pt x="102" y="693"/>
                  </a:cubicBezTo>
                  <a:cubicBezTo>
                    <a:pt x="218" y="631"/>
                    <a:pt x="218" y="631"/>
                    <a:pt x="218" y="631"/>
                  </a:cubicBezTo>
                  <a:cubicBezTo>
                    <a:pt x="249" y="618"/>
                    <a:pt x="266" y="587"/>
                    <a:pt x="266" y="553"/>
                  </a:cubicBezTo>
                  <a:cubicBezTo>
                    <a:pt x="266" y="498"/>
                    <a:pt x="266" y="498"/>
                    <a:pt x="266" y="498"/>
                  </a:cubicBezTo>
                  <a:cubicBezTo>
                    <a:pt x="266" y="491"/>
                    <a:pt x="262" y="481"/>
                    <a:pt x="259" y="474"/>
                  </a:cubicBezTo>
                  <a:cubicBezTo>
                    <a:pt x="259" y="474"/>
                    <a:pt x="256" y="471"/>
                    <a:pt x="252" y="464"/>
                  </a:cubicBezTo>
                  <a:cubicBezTo>
                    <a:pt x="245" y="454"/>
                    <a:pt x="239" y="444"/>
                    <a:pt x="232" y="433"/>
                  </a:cubicBezTo>
                  <a:cubicBezTo>
                    <a:pt x="222" y="416"/>
                    <a:pt x="215" y="396"/>
                    <a:pt x="211" y="375"/>
                  </a:cubicBezTo>
                  <a:cubicBezTo>
                    <a:pt x="208" y="365"/>
                    <a:pt x="204" y="358"/>
                    <a:pt x="198" y="355"/>
                  </a:cubicBezTo>
                  <a:cubicBezTo>
                    <a:pt x="194" y="352"/>
                    <a:pt x="191" y="348"/>
                    <a:pt x="191" y="345"/>
                  </a:cubicBezTo>
                  <a:cubicBezTo>
                    <a:pt x="191" y="283"/>
                    <a:pt x="191" y="283"/>
                    <a:pt x="191" y="283"/>
                  </a:cubicBezTo>
                  <a:cubicBezTo>
                    <a:pt x="191" y="280"/>
                    <a:pt x="191" y="280"/>
                    <a:pt x="194" y="276"/>
                  </a:cubicBezTo>
                  <a:cubicBezTo>
                    <a:pt x="201" y="270"/>
                    <a:pt x="204" y="259"/>
                    <a:pt x="204" y="249"/>
                  </a:cubicBezTo>
                  <a:cubicBezTo>
                    <a:pt x="204" y="164"/>
                    <a:pt x="204" y="164"/>
                    <a:pt x="204" y="164"/>
                  </a:cubicBezTo>
                  <a:cubicBezTo>
                    <a:pt x="204" y="160"/>
                    <a:pt x="204" y="160"/>
                    <a:pt x="204" y="160"/>
                  </a:cubicBezTo>
                  <a:cubicBezTo>
                    <a:pt x="204" y="147"/>
                    <a:pt x="204" y="130"/>
                    <a:pt x="215" y="116"/>
                  </a:cubicBezTo>
                  <a:cubicBezTo>
                    <a:pt x="232" y="85"/>
                    <a:pt x="269" y="65"/>
                    <a:pt x="341" y="65"/>
                  </a:cubicBezTo>
                  <a:cubicBezTo>
                    <a:pt x="413" y="65"/>
                    <a:pt x="450" y="85"/>
                    <a:pt x="467" y="116"/>
                  </a:cubicBezTo>
                  <a:cubicBezTo>
                    <a:pt x="478" y="133"/>
                    <a:pt x="478" y="147"/>
                    <a:pt x="478" y="160"/>
                  </a:cubicBezTo>
                  <a:cubicBezTo>
                    <a:pt x="478" y="164"/>
                    <a:pt x="478" y="164"/>
                    <a:pt x="478" y="164"/>
                  </a:cubicBezTo>
                  <a:cubicBezTo>
                    <a:pt x="478" y="249"/>
                    <a:pt x="478" y="249"/>
                    <a:pt x="478" y="249"/>
                  </a:cubicBezTo>
                  <a:cubicBezTo>
                    <a:pt x="478" y="259"/>
                    <a:pt x="481" y="270"/>
                    <a:pt x="488" y="276"/>
                  </a:cubicBezTo>
                  <a:cubicBezTo>
                    <a:pt x="491" y="280"/>
                    <a:pt x="491" y="280"/>
                    <a:pt x="491" y="283"/>
                  </a:cubicBezTo>
                  <a:cubicBezTo>
                    <a:pt x="491" y="345"/>
                    <a:pt x="491" y="345"/>
                    <a:pt x="491" y="345"/>
                  </a:cubicBezTo>
                  <a:cubicBezTo>
                    <a:pt x="491" y="348"/>
                    <a:pt x="488" y="352"/>
                    <a:pt x="481" y="355"/>
                  </a:cubicBezTo>
                  <a:cubicBezTo>
                    <a:pt x="471" y="358"/>
                    <a:pt x="460" y="365"/>
                    <a:pt x="457" y="375"/>
                  </a:cubicBezTo>
                  <a:cubicBezTo>
                    <a:pt x="447" y="406"/>
                    <a:pt x="409" y="464"/>
                    <a:pt x="406" y="468"/>
                  </a:cubicBezTo>
                  <a:cubicBezTo>
                    <a:pt x="399" y="474"/>
                    <a:pt x="396" y="481"/>
                    <a:pt x="396" y="491"/>
                  </a:cubicBezTo>
                  <a:cubicBezTo>
                    <a:pt x="396" y="546"/>
                    <a:pt x="396" y="546"/>
                    <a:pt x="396" y="546"/>
                  </a:cubicBezTo>
                  <a:cubicBezTo>
                    <a:pt x="396" y="580"/>
                    <a:pt x="416" y="611"/>
                    <a:pt x="447" y="625"/>
                  </a:cubicBezTo>
                  <a:cubicBezTo>
                    <a:pt x="566" y="683"/>
                    <a:pt x="566" y="683"/>
                    <a:pt x="566" y="683"/>
                  </a:cubicBezTo>
                  <a:cubicBezTo>
                    <a:pt x="495" y="724"/>
                    <a:pt x="416" y="744"/>
                    <a:pt x="331" y="74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0" name="Google Shape;840;p51"/>
            <p:cNvSpPr/>
            <p:nvPr/>
          </p:nvSpPr>
          <p:spPr>
            <a:xfrm>
              <a:off x="8821738" y="2827338"/>
              <a:ext cx="265113" cy="263525"/>
            </a:xfrm>
            <a:custGeom>
              <a:avLst/>
              <a:gdLst/>
              <a:ahLst/>
              <a:cxnLst/>
              <a:rect l="l" t="t" r="r" b="b"/>
              <a:pathLst>
                <a:path w="342" h="341" extrusionOk="0">
                  <a:moveTo>
                    <a:pt x="171" y="0"/>
                  </a:moveTo>
                  <a:cubicBezTo>
                    <a:pt x="75" y="0"/>
                    <a:pt x="0" y="75"/>
                    <a:pt x="0" y="171"/>
                  </a:cubicBezTo>
                  <a:cubicBezTo>
                    <a:pt x="0" y="266"/>
                    <a:pt x="75" y="341"/>
                    <a:pt x="171" y="341"/>
                  </a:cubicBezTo>
                  <a:cubicBezTo>
                    <a:pt x="267" y="341"/>
                    <a:pt x="342" y="266"/>
                    <a:pt x="342" y="171"/>
                  </a:cubicBezTo>
                  <a:cubicBezTo>
                    <a:pt x="342" y="75"/>
                    <a:pt x="267" y="0"/>
                    <a:pt x="171" y="0"/>
                  </a:cubicBezTo>
                  <a:close/>
                  <a:moveTo>
                    <a:pt x="171" y="273"/>
                  </a:moveTo>
                  <a:cubicBezTo>
                    <a:pt x="113" y="273"/>
                    <a:pt x="69" y="229"/>
                    <a:pt x="69" y="171"/>
                  </a:cubicBezTo>
                  <a:cubicBezTo>
                    <a:pt x="69" y="113"/>
                    <a:pt x="113" y="68"/>
                    <a:pt x="171" y="68"/>
                  </a:cubicBezTo>
                  <a:cubicBezTo>
                    <a:pt x="229" y="68"/>
                    <a:pt x="273" y="113"/>
                    <a:pt x="273" y="171"/>
                  </a:cubicBezTo>
                  <a:cubicBezTo>
                    <a:pt x="273" y="229"/>
                    <a:pt x="229" y="273"/>
                    <a:pt x="171" y="273"/>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1" name="Google Shape;841;p51"/>
            <p:cNvSpPr/>
            <p:nvPr/>
          </p:nvSpPr>
          <p:spPr>
            <a:xfrm>
              <a:off x="8821738" y="4146550"/>
              <a:ext cx="265113" cy="263525"/>
            </a:xfrm>
            <a:custGeom>
              <a:avLst/>
              <a:gdLst/>
              <a:ahLst/>
              <a:cxnLst/>
              <a:rect l="l" t="t" r="r" b="b"/>
              <a:pathLst>
                <a:path w="342" h="341" extrusionOk="0">
                  <a:moveTo>
                    <a:pt x="171" y="0"/>
                  </a:moveTo>
                  <a:cubicBezTo>
                    <a:pt x="75" y="0"/>
                    <a:pt x="0" y="75"/>
                    <a:pt x="0" y="170"/>
                  </a:cubicBezTo>
                  <a:cubicBezTo>
                    <a:pt x="0" y="266"/>
                    <a:pt x="75" y="341"/>
                    <a:pt x="171" y="341"/>
                  </a:cubicBezTo>
                  <a:cubicBezTo>
                    <a:pt x="267" y="341"/>
                    <a:pt x="342" y="266"/>
                    <a:pt x="342" y="170"/>
                  </a:cubicBezTo>
                  <a:cubicBezTo>
                    <a:pt x="342" y="75"/>
                    <a:pt x="267" y="0"/>
                    <a:pt x="171" y="0"/>
                  </a:cubicBezTo>
                  <a:close/>
                  <a:moveTo>
                    <a:pt x="171" y="273"/>
                  </a:moveTo>
                  <a:cubicBezTo>
                    <a:pt x="113" y="273"/>
                    <a:pt x="69" y="228"/>
                    <a:pt x="69" y="170"/>
                  </a:cubicBezTo>
                  <a:cubicBezTo>
                    <a:pt x="69" y="112"/>
                    <a:pt x="113" y="68"/>
                    <a:pt x="171" y="68"/>
                  </a:cubicBezTo>
                  <a:cubicBezTo>
                    <a:pt x="229" y="68"/>
                    <a:pt x="273" y="112"/>
                    <a:pt x="273" y="170"/>
                  </a:cubicBezTo>
                  <a:cubicBezTo>
                    <a:pt x="273" y="228"/>
                    <a:pt x="229" y="273"/>
                    <a:pt x="171" y="273"/>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2" name="Google Shape;842;p51"/>
            <p:cNvSpPr/>
            <p:nvPr/>
          </p:nvSpPr>
          <p:spPr>
            <a:xfrm>
              <a:off x="9483726" y="3486150"/>
              <a:ext cx="265113" cy="265113"/>
            </a:xfrm>
            <a:custGeom>
              <a:avLst/>
              <a:gdLst/>
              <a:ahLst/>
              <a:cxnLst/>
              <a:rect l="l" t="t" r="r" b="b"/>
              <a:pathLst>
                <a:path w="341" h="342" extrusionOk="0">
                  <a:moveTo>
                    <a:pt x="170" y="0"/>
                  </a:moveTo>
                  <a:cubicBezTo>
                    <a:pt x="75" y="0"/>
                    <a:pt x="0" y="75"/>
                    <a:pt x="0" y="171"/>
                  </a:cubicBezTo>
                  <a:cubicBezTo>
                    <a:pt x="0" y="267"/>
                    <a:pt x="75" y="342"/>
                    <a:pt x="170" y="342"/>
                  </a:cubicBezTo>
                  <a:cubicBezTo>
                    <a:pt x="266" y="342"/>
                    <a:pt x="341" y="267"/>
                    <a:pt x="341" y="171"/>
                  </a:cubicBezTo>
                  <a:cubicBezTo>
                    <a:pt x="341" y="75"/>
                    <a:pt x="266" y="0"/>
                    <a:pt x="170" y="0"/>
                  </a:cubicBezTo>
                  <a:close/>
                  <a:moveTo>
                    <a:pt x="170" y="273"/>
                  </a:moveTo>
                  <a:cubicBezTo>
                    <a:pt x="112" y="273"/>
                    <a:pt x="68" y="229"/>
                    <a:pt x="68" y="171"/>
                  </a:cubicBezTo>
                  <a:cubicBezTo>
                    <a:pt x="68" y="113"/>
                    <a:pt x="112" y="69"/>
                    <a:pt x="170" y="69"/>
                  </a:cubicBezTo>
                  <a:cubicBezTo>
                    <a:pt x="228" y="69"/>
                    <a:pt x="273" y="113"/>
                    <a:pt x="273" y="171"/>
                  </a:cubicBezTo>
                  <a:cubicBezTo>
                    <a:pt x="273" y="229"/>
                    <a:pt x="228" y="273"/>
                    <a:pt x="170" y="273"/>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3" name="Google Shape;843;p51"/>
            <p:cNvSpPr/>
            <p:nvPr/>
          </p:nvSpPr>
          <p:spPr>
            <a:xfrm>
              <a:off x="8161338" y="3486150"/>
              <a:ext cx="263525" cy="265113"/>
            </a:xfrm>
            <a:custGeom>
              <a:avLst/>
              <a:gdLst/>
              <a:ahLst/>
              <a:cxnLst/>
              <a:rect l="l" t="t" r="r" b="b"/>
              <a:pathLst>
                <a:path w="341" h="342" extrusionOk="0">
                  <a:moveTo>
                    <a:pt x="171" y="0"/>
                  </a:moveTo>
                  <a:cubicBezTo>
                    <a:pt x="75" y="0"/>
                    <a:pt x="0" y="75"/>
                    <a:pt x="0" y="171"/>
                  </a:cubicBezTo>
                  <a:cubicBezTo>
                    <a:pt x="0" y="267"/>
                    <a:pt x="75" y="342"/>
                    <a:pt x="171" y="342"/>
                  </a:cubicBezTo>
                  <a:cubicBezTo>
                    <a:pt x="266" y="342"/>
                    <a:pt x="341" y="267"/>
                    <a:pt x="341" y="171"/>
                  </a:cubicBezTo>
                  <a:cubicBezTo>
                    <a:pt x="341" y="75"/>
                    <a:pt x="266" y="0"/>
                    <a:pt x="171" y="0"/>
                  </a:cubicBezTo>
                  <a:close/>
                  <a:moveTo>
                    <a:pt x="171" y="273"/>
                  </a:moveTo>
                  <a:cubicBezTo>
                    <a:pt x="113" y="273"/>
                    <a:pt x="68" y="229"/>
                    <a:pt x="68" y="171"/>
                  </a:cubicBezTo>
                  <a:cubicBezTo>
                    <a:pt x="68" y="113"/>
                    <a:pt x="113" y="69"/>
                    <a:pt x="171" y="69"/>
                  </a:cubicBezTo>
                  <a:cubicBezTo>
                    <a:pt x="229" y="69"/>
                    <a:pt x="273" y="113"/>
                    <a:pt x="273" y="171"/>
                  </a:cubicBezTo>
                  <a:cubicBezTo>
                    <a:pt x="273" y="229"/>
                    <a:pt x="229" y="273"/>
                    <a:pt x="171" y="273"/>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4" name="Google Shape;844;p51"/>
            <p:cNvSpPr/>
            <p:nvPr/>
          </p:nvSpPr>
          <p:spPr>
            <a:xfrm>
              <a:off x="8928101" y="3038475"/>
              <a:ext cx="52388" cy="209550"/>
            </a:xfrm>
            <a:custGeom>
              <a:avLst/>
              <a:gdLst/>
              <a:ahLst/>
              <a:cxnLst/>
              <a:rect l="l" t="t" r="r" b="b"/>
              <a:pathLst>
                <a:path w="68" h="273" extrusionOk="0">
                  <a:moveTo>
                    <a:pt x="34" y="0"/>
                  </a:moveTo>
                  <a:cubicBezTo>
                    <a:pt x="14" y="0"/>
                    <a:pt x="0" y="14"/>
                    <a:pt x="0" y="34"/>
                  </a:cubicBezTo>
                  <a:cubicBezTo>
                    <a:pt x="0" y="239"/>
                    <a:pt x="0" y="239"/>
                    <a:pt x="0" y="239"/>
                  </a:cubicBezTo>
                  <a:cubicBezTo>
                    <a:pt x="0" y="259"/>
                    <a:pt x="14" y="273"/>
                    <a:pt x="34" y="273"/>
                  </a:cubicBezTo>
                  <a:cubicBezTo>
                    <a:pt x="54" y="273"/>
                    <a:pt x="68" y="259"/>
                    <a:pt x="68" y="239"/>
                  </a:cubicBezTo>
                  <a:cubicBezTo>
                    <a:pt x="68" y="34"/>
                    <a:pt x="68" y="34"/>
                    <a:pt x="68" y="34"/>
                  </a:cubicBezTo>
                  <a:cubicBezTo>
                    <a:pt x="68" y="14"/>
                    <a:pt x="54" y="0"/>
                    <a:pt x="34"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5" name="Google Shape;845;p51"/>
            <p:cNvSpPr/>
            <p:nvPr/>
          </p:nvSpPr>
          <p:spPr>
            <a:xfrm>
              <a:off x="8928101" y="3987800"/>
              <a:ext cx="52388" cy="211138"/>
            </a:xfrm>
            <a:custGeom>
              <a:avLst/>
              <a:gdLst/>
              <a:ahLst/>
              <a:cxnLst/>
              <a:rect l="l" t="t" r="r" b="b"/>
              <a:pathLst>
                <a:path w="68" h="273" extrusionOk="0">
                  <a:moveTo>
                    <a:pt x="34" y="0"/>
                  </a:moveTo>
                  <a:cubicBezTo>
                    <a:pt x="14" y="0"/>
                    <a:pt x="0" y="14"/>
                    <a:pt x="0" y="34"/>
                  </a:cubicBezTo>
                  <a:cubicBezTo>
                    <a:pt x="0" y="239"/>
                    <a:pt x="0" y="239"/>
                    <a:pt x="0" y="239"/>
                  </a:cubicBezTo>
                  <a:cubicBezTo>
                    <a:pt x="0" y="259"/>
                    <a:pt x="14" y="273"/>
                    <a:pt x="34" y="273"/>
                  </a:cubicBezTo>
                  <a:cubicBezTo>
                    <a:pt x="54" y="273"/>
                    <a:pt x="68" y="259"/>
                    <a:pt x="68" y="239"/>
                  </a:cubicBezTo>
                  <a:cubicBezTo>
                    <a:pt x="68" y="34"/>
                    <a:pt x="68" y="34"/>
                    <a:pt x="68" y="34"/>
                  </a:cubicBezTo>
                  <a:cubicBezTo>
                    <a:pt x="68" y="14"/>
                    <a:pt x="54" y="0"/>
                    <a:pt x="34"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6" name="Google Shape;846;p51"/>
            <p:cNvSpPr/>
            <p:nvPr/>
          </p:nvSpPr>
          <p:spPr>
            <a:xfrm>
              <a:off x="9324976" y="3592513"/>
              <a:ext cx="211138" cy="52388"/>
            </a:xfrm>
            <a:custGeom>
              <a:avLst/>
              <a:gdLst/>
              <a:ahLst/>
              <a:cxnLst/>
              <a:rect l="l" t="t" r="r" b="b"/>
              <a:pathLst>
                <a:path w="273" h="68" extrusionOk="0">
                  <a:moveTo>
                    <a:pt x="239" y="0"/>
                  </a:moveTo>
                  <a:cubicBezTo>
                    <a:pt x="34" y="0"/>
                    <a:pt x="34" y="0"/>
                    <a:pt x="34" y="0"/>
                  </a:cubicBezTo>
                  <a:cubicBezTo>
                    <a:pt x="14" y="0"/>
                    <a:pt x="0" y="14"/>
                    <a:pt x="0" y="34"/>
                  </a:cubicBezTo>
                  <a:cubicBezTo>
                    <a:pt x="0" y="54"/>
                    <a:pt x="14" y="68"/>
                    <a:pt x="34" y="68"/>
                  </a:cubicBezTo>
                  <a:cubicBezTo>
                    <a:pt x="239" y="68"/>
                    <a:pt x="239" y="68"/>
                    <a:pt x="239" y="68"/>
                  </a:cubicBezTo>
                  <a:cubicBezTo>
                    <a:pt x="259" y="68"/>
                    <a:pt x="273" y="54"/>
                    <a:pt x="273" y="34"/>
                  </a:cubicBezTo>
                  <a:cubicBezTo>
                    <a:pt x="273" y="14"/>
                    <a:pt x="259" y="0"/>
                    <a:pt x="239"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7" name="Google Shape;847;p51"/>
            <p:cNvSpPr/>
            <p:nvPr/>
          </p:nvSpPr>
          <p:spPr>
            <a:xfrm>
              <a:off x="8372476" y="3592513"/>
              <a:ext cx="211138" cy="52388"/>
            </a:xfrm>
            <a:custGeom>
              <a:avLst/>
              <a:gdLst/>
              <a:ahLst/>
              <a:cxnLst/>
              <a:rect l="l" t="t" r="r" b="b"/>
              <a:pathLst>
                <a:path w="273" h="68" extrusionOk="0">
                  <a:moveTo>
                    <a:pt x="239" y="0"/>
                  </a:moveTo>
                  <a:cubicBezTo>
                    <a:pt x="34" y="0"/>
                    <a:pt x="34" y="0"/>
                    <a:pt x="34" y="0"/>
                  </a:cubicBezTo>
                  <a:cubicBezTo>
                    <a:pt x="14" y="0"/>
                    <a:pt x="0" y="14"/>
                    <a:pt x="0" y="34"/>
                  </a:cubicBezTo>
                  <a:cubicBezTo>
                    <a:pt x="0" y="54"/>
                    <a:pt x="14" y="68"/>
                    <a:pt x="34" y="68"/>
                  </a:cubicBezTo>
                  <a:cubicBezTo>
                    <a:pt x="239" y="68"/>
                    <a:pt x="239" y="68"/>
                    <a:pt x="239" y="68"/>
                  </a:cubicBezTo>
                  <a:cubicBezTo>
                    <a:pt x="259" y="68"/>
                    <a:pt x="273" y="54"/>
                    <a:pt x="273" y="34"/>
                  </a:cubicBezTo>
                  <a:cubicBezTo>
                    <a:pt x="273" y="14"/>
                    <a:pt x="259" y="0"/>
                    <a:pt x="239"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8" name="Google Shape;848;p51"/>
            <p:cNvSpPr/>
            <p:nvPr/>
          </p:nvSpPr>
          <p:spPr>
            <a:xfrm>
              <a:off x="8340726" y="3006725"/>
              <a:ext cx="293688" cy="292100"/>
            </a:xfrm>
            <a:custGeom>
              <a:avLst/>
              <a:gdLst/>
              <a:ahLst/>
              <a:cxnLst/>
              <a:rect l="l" t="t" r="r" b="b"/>
              <a:pathLst>
                <a:path w="379" h="379" extrusionOk="0">
                  <a:moveTo>
                    <a:pt x="311" y="68"/>
                  </a:moveTo>
                  <a:cubicBezTo>
                    <a:pt x="242" y="0"/>
                    <a:pt x="133" y="0"/>
                    <a:pt x="68" y="68"/>
                  </a:cubicBezTo>
                  <a:cubicBezTo>
                    <a:pt x="0" y="137"/>
                    <a:pt x="0" y="242"/>
                    <a:pt x="68" y="311"/>
                  </a:cubicBezTo>
                  <a:cubicBezTo>
                    <a:pt x="137" y="379"/>
                    <a:pt x="242" y="379"/>
                    <a:pt x="311" y="311"/>
                  </a:cubicBezTo>
                  <a:cubicBezTo>
                    <a:pt x="379" y="242"/>
                    <a:pt x="379" y="137"/>
                    <a:pt x="311" y="68"/>
                  </a:cubicBezTo>
                  <a:close/>
                  <a:moveTo>
                    <a:pt x="260" y="260"/>
                  </a:moveTo>
                  <a:cubicBezTo>
                    <a:pt x="219" y="300"/>
                    <a:pt x="154" y="300"/>
                    <a:pt x="116" y="260"/>
                  </a:cubicBezTo>
                  <a:cubicBezTo>
                    <a:pt x="75" y="219"/>
                    <a:pt x="75" y="154"/>
                    <a:pt x="116" y="116"/>
                  </a:cubicBezTo>
                  <a:cubicBezTo>
                    <a:pt x="157" y="75"/>
                    <a:pt x="222" y="75"/>
                    <a:pt x="260" y="116"/>
                  </a:cubicBezTo>
                  <a:cubicBezTo>
                    <a:pt x="300" y="157"/>
                    <a:pt x="300" y="222"/>
                    <a:pt x="260" y="26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49" name="Google Shape;849;p51"/>
            <p:cNvSpPr/>
            <p:nvPr/>
          </p:nvSpPr>
          <p:spPr>
            <a:xfrm>
              <a:off x="9274176" y="3937000"/>
              <a:ext cx="293688" cy="293688"/>
            </a:xfrm>
            <a:custGeom>
              <a:avLst/>
              <a:gdLst/>
              <a:ahLst/>
              <a:cxnLst/>
              <a:rect l="l" t="t" r="r" b="b"/>
              <a:pathLst>
                <a:path w="379" h="379" extrusionOk="0">
                  <a:moveTo>
                    <a:pt x="311" y="68"/>
                  </a:moveTo>
                  <a:cubicBezTo>
                    <a:pt x="242" y="0"/>
                    <a:pt x="137" y="0"/>
                    <a:pt x="68" y="68"/>
                  </a:cubicBezTo>
                  <a:cubicBezTo>
                    <a:pt x="0" y="137"/>
                    <a:pt x="0" y="242"/>
                    <a:pt x="68" y="311"/>
                  </a:cubicBezTo>
                  <a:cubicBezTo>
                    <a:pt x="137" y="379"/>
                    <a:pt x="242" y="379"/>
                    <a:pt x="311" y="311"/>
                  </a:cubicBezTo>
                  <a:cubicBezTo>
                    <a:pt x="379" y="246"/>
                    <a:pt x="379" y="137"/>
                    <a:pt x="311" y="68"/>
                  </a:cubicBezTo>
                  <a:close/>
                  <a:moveTo>
                    <a:pt x="263" y="263"/>
                  </a:moveTo>
                  <a:cubicBezTo>
                    <a:pt x="222" y="304"/>
                    <a:pt x="157" y="304"/>
                    <a:pt x="119" y="263"/>
                  </a:cubicBezTo>
                  <a:cubicBezTo>
                    <a:pt x="79" y="222"/>
                    <a:pt x="79" y="157"/>
                    <a:pt x="119" y="119"/>
                  </a:cubicBezTo>
                  <a:cubicBezTo>
                    <a:pt x="157" y="79"/>
                    <a:pt x="222" y="79"/>
                    <a:pt x="263" y="119"/>
                  </a:cubicBezTo>
                  <a:cubicBezTo>
                    <a:pt x="304" y="160"/>
                    <a:pt x="304" y="225"/>
                    <a:pt x="263" y="263"/>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0" name="Google Shape;850;p51"/>
            <p:cNvSpPr/>
            <p:nvPr/>
          </p:nvSpPr>
          <p:spPr>
            <a:xfrm>
              <a:off x="9274176" y="3006725"/>
              <a:ext cx="293688" cy="290513"/>
            </a:xfrm>
            <a:custGeom>
              <a:avLst/>
              <a:gdLst/>
              <a:ahLst/>
              <a:cxnLst/>
              <a:rect l="l" t="t" r="r" b="b"/>
              <a:pathLst>
                <a:path w="379" h="376" extrusionOk="0">
                  <a:moveTo>
                    <a:pt x="311" y="68"/>
                  </a:moveTo>
                  <a:cubicBezTo>
                    <a:pt x="242" y="0"/>
                    <a:pt x="137" y="0"/>
                    <a:pt x="68" y="68"/>
                  </a:cubicBezTo>
                  <a:cubicBezTo>
                    <a:pt x="0" y="137"/>
                    <a:pt x="0" y="242"/>
                    <a:pt x="68" y="311"/>
                  </a:cubicBezTo>
                  <a:cubicBezTo>
                    <a:pt x="137" y="376"/>
                    <a:pt x="246" y="376"/>
                    <a:pt x="311" y="311"/>
                  </a:cubicBezTo>
                  <a:cubicBezTo>
                    <a:pt x="379" y="242"/>
                    <a:pt x="379" y="137"/>
                    <a:pt x="311" y="68"/>
                  </a:cubicBezTo>
                  <a:close/>
                  <a:moveTo>
                    <a:pt x="263" y="260"/>
                  </a:moveTo>
                  <a:cubicBezTo>
                    <a:pt x="222" y="300"/>
                    <a:pt x="157" y="300"/>
                    <a:pt x="119" y="260"/>
                  </a:cubicBezTo>
                  <a:cubicBezTo>
                    <a:pt x="79" y="219"/>
                    <a:pt x="79" y="154"/>
                    <a:pt x="119" y="116"/>
                  </a:cubicBezTo>
                  <a:cubicBezTo>
                    <a:pt x="160" y="75"/>
                    <a:pt x="225" y="75"/>
                    <a:pt x="263" y="116"/>
                  </a:cubicBezTo>
                  <a:cubicBezTo>
                    <a:pt x="304" y="157"/>
                    <a:pt x="304" y="222"/>
                    <a:pt x="263" y="26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1" name="Google Shape;851;p51"/>
            <p:cNvSpPr/>
            <p:nvPr/>
          </p:nvSpPr>
          <p:spPr>
            <a:xfrm>
              <a:off x="8340726" y="3937000"/>
              <a:ext cx="292100" cy="293688"/>
            </a:xfrm>
            <a:custGeom>
              <a:avLst/>
              <a:gdLst/>
              <a:ahLst/>
              <a:cxnLst/>
              <a:rect l="l" t="t" r="r" b="b"/>
              <a:pathLst>
                <a:path w="376" h="379" extrusionOk="0">
                  <a:moveTo>
                    <a:pt x="311" y="68"/>
                  </a:moveTo>
                  <a:cubicBezTo>
                    <a:pt x="242" y="0"/>
                    <a:pt x="137" y="0"/>
                    <a:pt x="68" y="68"/>
                  </a:cubicBezTo>
                  <a:cubicBezTo>
                    <a:pt x="0" y="137"/>
                    <a:pt x="0" y="242"/>
                    <a:pt x="68" y="311"/>
                  </a:cubicBezTo>
                  <a:cubicBezTo>
                    <a:pt x="137" y="379"/>
                    <a:pt x="242" y="379"/>
                    <a:pt x="311" y="311"/>
                  </a:cubicBezTo>
                  <a:cubicBezTo>
                    <a:pt x="376" y="246"/>
                    <a:pt x="376" y="137"/>
                    <a:pt x="311" y="68"/>
                  </a:cubicBezTo>
                  <a:close/>
                  <a:moveTo>
                    <a:pt x="260" y="263"/>
                  </a:moveTo>
                  <a:cubicBezTo>
                    <a:pt x="222" y="304"/>
                    <a:pt x="157" y="304"/>
                    <a:pt x="116" y="263"/>
                  </a:cubicBezTo>
                  <a:cubicBezTo>
                    <a:pt x="75" y="222"/>
                    <a:pt x="75" y="157"/>
                    <a:pt x="116" y="119"/>
                  </a:cubicBezTo>
                  <a:cubicBezTo>
                    <a:pt x="157" y="79"/>
                    <a:pt x="222" y="79"/>
                    <a:pt x="260" y="119"/>
                  </a:cubicBezTo>
                  <a:cubicBezTo>
                    <a:pt x="300" y="160"/>
                    <a:pt x="300" y="225"/>
                    <a:pt x="260" y="263"/>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2" name="Google Shape;852;p51"/>
            <p:cNvSpPr/>
            <p:nvPr/>
          </p:nvSpPr>
          <p:spPr>
            <a:xfrm>
              <a:off x="8534401" y="3198813"/>
              <a:ext cx="166688" cy="169863"/>
            </a:xfrm>
            <a:custGeom>
              <a:avLst/>
              <a:gdLst/>
              <a:ahLst/>
              <a:cxnLst/>
              <a:rect l="l" t="t" r="r" b="b"/>
              <a:pathLst>
                <a:path w="215" h="219" extrusionOk="0">
                  <a:moveTo>
                    <a:pt x="202" y="157"/>
                  </a:moveTo>
                  <a:cubicBezTo>
                    <a:pt x="58" y="14"/>
                    <a:pt x="58" y="14"/>
                    <a:pt x="58" y="14"/>
                  </a:cubicBezTo>
                  <a:cubicBezTo>
                    <a:pt x="45" y="0"/>
                    <a:pt x="24" y="0"/>
                    <a:pt x="11" y="14"/>
                  </a:cubicBezTo>
                  <a:cubicBezTo>
                    <a:pt x="0" y="24"/>
                    <a:pt x="0" y="48"/>
                    <a:pt x="11" y="62"/>
                  </a:cubicBezTo>
                  <a:cubicBezTo>
                    <a:pt x="154" y="205"/>
                    <a:pt x="154" y="205"/>
                    <a:pt x="154" y="205"/>
                  </a:cubicBezTo>
                  <a:cubicBezTo>
                    <a:pt x="168" y="219"/>
                    <a:pt x="188" y="219"/>
                    <a:pt x="202" y="205"/>
                  </a:cubicBezTo>
                  <a:cubicBezTo>
                    <a:pt x="215" y="191"/>
                    <a:pt x="215" y="171"/>
                    <a:pt x="202" y="157"/>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3" name="Google Shape;853;p51"/>
            <p:cNvSpPr/>
            <p:nvPr/>
          </p:nvSpPr>
          <p:spPr>
            <a:xfrm>
              <a:off x="9205913" y="3868738"/>
              <a:ext cx="169863" cy="169863"/>
            </a:xfrm>
            <a:custGeom>
              <a:avLst/>
              <a:gdLst/>
              <a:ahLst/>
              <a:cxnLst/>
              <a:rect l="l" t="t" r="r" b="b"/>
              <a:pathLst>
                <a:path w="219" h="219" extrusionOk="0">
                  <a:moveTo>
                    <a:pt x="205" y="157"/>
                  </a:moveTo>
                  <a:cubicBezTo>
                    <a:pt x="62" y="14"/>
                    <a:pt x="62" y="14"/>
                    <a:pt x="62" y="14"/>
                  </a:cubicBezTo>
                  <a:cubicBezTo>
                    <a:pt x="48" y="0"/>
                    <a:pt x="28" y="0"/>
                    <a:pt x="14" y="14"/>
                  </a:cubicBezTo>
                  <a:cubicBezTo>
                    <a:pt x="0" y="28"/>
                    <a:pt x="0" y="48"/>
                    <a:pt x="14" y="62"/>
                  </a:cubicBezTo>
                  <a:cubicBezTo>
                    <a:pt x="157" y="205"/>
                    <a:pt x="157" y="205"/>
                    <a:pt x="157" y="205"/>
                  </a:cubicBezTo>
                  <a:cubicBezTo>
                    <a:pt x="171" y="219"/>
                    <a:pt x="191" y="219"/>
                    <a:pt x="205" y="205"/>
                  </a:cubicBezTo>
                  <a:cubicBezTo>
                    <a:pt x="219" y="191"/>
                    <a:pt x="219" y="171"/>
                    <a:pt x="205" y="157"/>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4" name="Google Shape;854;p51"/>
            <p:cNvSpPr/>
            <p:nvPr/>
          </p:nvSpPr>
          <p:spPr>
            <a:xfrm>
              <a:off x="9205913" y="3198813"/>
              <a:ext cx="169863" cy="166688"/>
            </a:xfrm>
            <a:custGeom>
              <a:avLst/>
              <a:gdLst/>
              <a:ahLst/>
              <a:cxnLst/>
              <a:rect l="l" t="t" r="r" b="b"/>
              <a:pathLst>
                <a:path w="219" h="215" extrusionOk="0">
                  <a:moveTo>
                    <a:pt x="205" y="11"/>
                  </a:moveTo>
                  <a:cubicBezTo>
                    <a:pt x="195" y="0"/>
                    <a:pt x="171" y="0"/>
                    <a:pt x="157" y="11"/>
                  </a:cubicBezTo>
                  <a:cubicBezTo>
                    <a:pt x="14" y="154"/>
                    <a:pt x="14" y="154"/>
                    <a:pt x="14" y="154"/>
                  </a:cubicBezTo>
                  <a:cubicBezTo>
                    <a:pt x="0" y="168"/>
                    <a:pt x="0" y="188"/>
                    <a:pt x="14" y="202"/>
                  </a:cubicBezTo>
                  <a:cubicBezTo>
                    <a:pt x="28" y="215"/>
                    <a:pt x="48" y="215"/>
                    <a:pt x="62" y="202"/>
                  </a:cubicBezTo>
                  <a:cubicBezTo>
                    <a:pt x="205" y="58"/>
                    <a:pt x="205" y="58"/>
                    <a:pt x="205" y="58"/>
                  </a:cubicBezTo>
                  <a:cubicBezTo>
                    <a:pt x="219" y="45"/>
                    <a:pt x="219" y="24"/>
                    <a:pt x="205" y="1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5" name="Google Shape;855;p51"/>
            <p:cNvSpPr/>
            <p:nvPr/>
          </p:nvSpPr>
          <p:spPr>
            <a:xfrm>
              <a:off x="8534401" y="3868738"/>
              <a:ext cx="169863" cy="169863"/>
            </a:xfrm>
            <a:custGeom>
              <a:avLst/>
              <a:gdLst/>
              <a:ahLst/>
              <a:cxnLst/>
              <a:rect l="l" t="t" r="r" b="b"/>
              <a:pathLst>
                <a:path w="219" h="219" extrusionOk="0">
                  <a:moveTo>
                    <a:pt x="205" y="14"/>
                  </a:moveTo>
                  <a:cubicBezTo>
                    <a:pt x="191" y="0"/>
                    <a:pt x="171" y="0"/>
                    <a:pt x="157" y="14"/>
                  </a:cubicBezTo>
                  <a:cubicBezTo>
                    <a:pt x="14" y="157"/>
                    <a:pt x="14" y="157"/>
                    <a:pt x="14" y="157"/>
                  </a:cubicBezTo>
                  <a:cubicBezTo>
                    <a:pt x="0" y="171"/>
                    <a:pt x="0" y="191"/>
                    <a:pt x="14" y="205"/>
                  </a:cubicBezTo>
                  <a:cubicBezTo>
                    <a:pt x="28" y="219"/>
                    <a:pt x="48" y="219"/>
                    <a:pt x="62" y="205"/>
                  </a:cubicBezTo>
                  <a:cubicBezTo>
                    <a:pt x="205" y="62"/>
                    <a:pt x="205" y="62"/>
                    <a:pt x="205" y="62"/>
                  </a:cubicBezTo>
                  <a:cubicBezTo>
                    <a:pt x="219" y="48"/>
                    <a:pt x="219" y="28"/>
                    <a:pt x="205" y="1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856" name="Google Shape;856;p51"/>
          <p:cNvSpPr/>
          <p:nvPr/>
        </p:nvSpPr>
        <p:spPr>
          <a:xfrm>
            <a:off x="2325353" y="4972426"/>
            <a:ext cx="819300" cy="804900"/>
          </a:xfrm>
          <a:prstGeom prst="ellipse">
            <a:avLst/>
          </a:prstGeom>
          <a:solidFill>
            <a:schemeClr val="lt1"/>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857" name="Google Shape;857;p51"/>
          <p:cNvGrpSpPr/>
          <p:nvPr/>
        </p:nvGrpSpPr>
        <p:grpSpPr>
          <a:xfrm>
            <a:off x="2566909" y="5191424"/>
            <a:ext cx="336972" cy="366677"/>
            <a:chOff x="6010275" y="3833813"/>
            <a:chExt cx="1674810" cy="1822449"/>
          </a:xfrm>
        </p:grpSpPr>
        <p:sp>
          <p:nvSpPr>
            <p:cNvPr id="858" name="Google Shape;858;p51"/>
            <p:cNvSpPr/>
            <p:nvPr/>
          </p:nvSpPr>
          <p:spPr>
            <a:xfrm>
              <a:off x="6010275" y="3833813"/>
              <a:ext cx="1674810" cy="1822449"/>
            </a:xfrm>
            <a:custGeom>
              <a:avLst/>
              <a:gdLst/>
              <a:ahLst/>
              <a:cxnLst/>
              <a:rect l="l" t="t" r="r" b="b"/>
              <a:pathLst>
                <a:path w="1878" h="2048" extrusionOk="0">
                  <a:moveTo>
                    <a:pt x="1775" y="1229"/>
                  </a:moveTo>
                  <a:cubicBezTo>
                    <a:pt x="1707" y="1229"/>
                    <a:pt x="1707" y="1229"/>
                    <a:pt x="1707" y="1229"/>
                  </a:cubicBezTo>
                  <a:cubicBezTo>
                    <a:pt x="1707" y="683"/>
                    <a:pt x="1707" y="683"/>
                    <a:pt x="1707" y="683"/>
                  </a:cubicBezTo>
                  <a:cubicBezTo>
                    <a:pt x="1707" y="607"/>
                    <a:pt x="1646" y="546"/>
                    <a:pt x="1570" y="546"/>
                  </a:cubicBezTo>
                  <a:cubicBezTo>
                    <a:pt x="1536" y="546"/>
                    <a:pt x="1536" y="546"/>
                    <a:pt x="1536" y="546"/>
                  </a:cubicBezTo>
                  <a:cubicBezTo>
                    <a:pt x="1536" y="239"/>
                    <a:pt x="1536" y="239"/>
                    <a:pt x="1536" y="239"/>
                  </a:cubicBezTo>
                  <a:cubicBezTo>
                    <a:pt x="1536" y="182"/>
                    <a:pt x="1490" y="137"/>
                    <a:pt x="1434" y="137"/>
                  </a:cubicBezTo>
                  <a:cubicBezTo>
                    <a:pt x="1223" y="137"/>
                    <a:pt x="1223" y="137"/>
                    <a:pt x="1223" y="137"/>
                  </a:cubicBezTo>
                  <a:cubicBezTo>
                    <a:pt x="1208" y="96"/>
                    <a:pt x="1170" y="68"/>
                    <a:pt x="1127" y="68"/>
                  </a:cubicBezTo>
                  <a:cubicBezTo>
                    <a:pt x="916" y="68"/>
                    <a:pt x="916" y="68"/>
                    <a:pt x="916" y="68"/>
                  </a:cubicBezTo>
                  <a:cubicBezTo>
                    <a:pt x="901" y="27"/>
                    <a:pt x="863" y="0"/>
                    <a:pt x="820" y="0"/>
                  </a:cubicBezTo>
                  <a:cubicBezTo>
                    <a:pt x="273" y="0"/>
                    <a:pt x="273" y="0"/>
                    <a:pt x="273" y="0"/>
                  </a:cubicBezTo>
                  <a:cubicBezTo>
                    <a:pt x="217" y="0"/>
                    <a:pt x="171" y="46"/>
                    <a:pt x="171" y="102"/>
                  </a:cubicBezTo>
                  <a:cubicBezTo>
                    <a:pt x="171" y="549"/>
                    <a:pt x="171" y="549"/>
                    <a:pt x="171" y="549"/>
                  </a:cubicBezTo>
                  <a:cubicBezTo>
                    <a:pt x="73" y="566"/>
                    <a:pt x="1" y="651"/>
                    <a:pt x="0" y="751"/>
                  </a:cubicBezTo>
                  <a:cubicBezTo>
                    <a:pt x="0" y="1843"/>
                    <a:pt x="0" y="1843"/>
                    <a:pt x="0" y="1843"/>
                  </a:cubicBezTo>
                  <a:cubicBezTo>
                    <a:pt x="0" y="1956"/>
                    <a:pt x="92" y="2048"/>
                    <a:pt x="205" y="2048"/>
                  </a:cubicBezTo>
                  <a:cubicBezTo>
                    <a:pt x="1570" y="2048"/>
                    <a:pt x="1570" y="2048"/>
                    <a:pt x="1570" y="2048"/>
                  </a:cubicBezTo>
                  <a:cubicBezTo>
                    <a:pt x="1646" y="2048"/>
                    <a:pt x="1707" y="1987"/>
                    <a:pt x="1707" y="1911"/>
                  </a:cubicBezTo>
                  <a:cubicBezTo>
                    <a:pt x="1707" y="1707"/>
                    <a:pt x="1707" y="1707"/>
                    <a:pt x="1707" y="1707"/>
                  </a:cubicBezTo>
                  <a:cubicBezTo>
                    <a:pt x="1775" y="1707"/>
                    <a:pt x="1775" y="1707"/>
                    <a:pt x="1775" y="1707"/>
                  </a:cubicBezTo>
                  <a:cubicBezTo>
                    <a:pt x="1832" y="1707"/>
                    <a:pt x="1878" y="1661"/>
                    <a:pt x="1878" y="1604"/>
                  </a:cubicBezTo>
                  <a:cubicBezTo>
                    <a:pt x="1878" y="1331"/>
                    <a:pt x="1878" y="1331"/>
                    <a:pt x="1878" y="1331"/>
                  </a:cubicBezTo>
                  <a:cubicBezTo>
                    <a:pt x="1878" y="1275"/>
                    <a:pt x="1832" y="1229"/>
                    <a:pt x="1775" y="1229"/>
                  </a:cubicBezTo>
                  <a:close/>
                  <a:moveTo>
                    <a:pt x="1570" y="614"/>
                  </a:moveTo>
                  <a:cubicBezTo>
                    <a:pt x="1608" y="614"/>
                    <a:pt x="1639" y="645"/>
                    <a:pt x="1639" y="683"/>
                  </a:cubicBezTo>
                  <a:cubicBezTo>
                    <a:pt x="1639" y="906"/>
                    <a:pt x="1639" y="906"/>
                    <a:pt x="1639" y="906"/>
                  </a:cubicBezTo>
                  <a:cubicBezTo>
                    <a:pt x="1607" y="890"/>
                    <a:pt x="1572" y="883"/>
                    <a:pt x="1536" y="887"/>
                  </a:cubicBezTo>
                  <a:cubicBezTo>
                    <a:pt x="1536" y="614"/>
                    <a:pt x="1536" y="614"/>
                    <a:pt x="1536" y="614"/>
                  </a:cubicBezTo>
                  <a:lnTo>
                    <a:pt x="1570" y="614"/>
                  </a:lnTo>
                  <a:close/>
                  <a:moveTo>
                    <a:pt x="1229" y="887"/>
                  </a:moveTo>
                  <a:cubicBezTo>
                    <a:pt x="1229" y="656"/>
                    <a:pt x="1229" y="656"/>
                    <a:pt x="1229" y="656"/>
                  </a:cubicBezTo>
                  <a:cubicBezTo>
                    <a:pt x="1349" y="675"/>
                    <a:pt x="1444" y="768"/>
                    <a:pt x="1465" y="887"/>
                  </a:cubicBezTo>
                  <a:lnTo>
                    <a:pt x="1229" y="887"/>
                  </a:lnTo>
                  <a:close/>
                  <a:moveTo>
                    <a:pt x="242" y="887"/>
                  </a:moveTo>
                  <a:cubicBezTo>
                    <a:pt x="261" y="753"/>
                    <a:pt x="390" y="649"/>
                    <a:pt x="546" y="649"/>
                  </a:cubicBezTo>
                  <a:cubicBezTo>
                    <a:pt x="703" y="649"/>
                    <a:pt x="832" y="753"/>
                    <a:pt x="851" y="887"/>
                  </a:cubicBezTo>
                  <a:lnTo>
                    <a:pt x="242" y="887"/>
                  </a:lnTo>
                  <a:close/>
                  <a:moveTo>
                    <a:pt x="922" y="656"/>
                  </a:moveTo>
                  <a:cubicBezTo>
                    <a:pt x="1042" y="675"/>
                    <a:pt x="1137" y="768"/>
                    <a:pt x="1158" y="887"/>
                  </a:cubicBezTo>
                  <a:cubicBezTo>
                    <a:pt x="922" y="887"/>
                    <a:pt x="922" y="887"/>
                    <a:pt x="922" y="887"/>
                  </a:cubicBezTo>
                  <a:lnTo>
                    <a:pt x="922" y="656"/>
                  </a:lnTo>
                  <a:close/>
                  <a:moveTo>
                    <a:pt x="1468" y="239"/>
                  </a:moveTo>
                  <a:cubicBezTo>
                    <a:pt x="1468" y="341"/>
                    <a:pt x="1468" y="341"/>
                    <a:pt x="1468" y="341"/>
                  </a:cubicBezTo>
                  <a:cubicBezTo>
                    <a:pt x="1393" y="341"/>
                    <a:pt x="1332" y="280"/>
                    <a:pt x="1332" y="205"/>
                  </a:cubicBezTo>
                  <a:cubicBezTo>
                    <a:pt x="1434" y="205"/>
                    <a:pt x="1434" y="205"/>
                    <a:pt x="1434" y="205"/>
                  </a:cubicBezTo>
                  <a:cubicBezTo>
                    <a:pt x="1453" y="205"/>
                    <a:pt x="1468" y="220"/>
                    <a:pt x="1468" y="239"/>
                  </a:cubicBezTo>
                  <a:close/>
                  <a:moveTo>
                    <a:pt x="1468" y="410"/>
                  </a:moveTo>
                  <a:cubicBezTo>
                    <a:pt x="1468" y="725"/>
                    <a:pt x="1468" y="725"/>
                    <a:pt x="1468" y="725"/>
                  </a:cubicBezTo>
                  <a:cubicBezTo>
                    <a:pt x="1409" y="650"/>
                    <a:pt x="1323" y="601"/>
                    <a:pt x="1229" y="586"/>
                  </a:cubicBezTo>
                  <a:cubicBezTo>
                    <a:pt x="1229" y="205"/>
                    <a:pt x="1229" y="205"/>
                    <a:pt x="1229" y="205"/>
                  </a:cubicBezTo>
                  <a:cubicBezTo>
                    <a:pt x="1263" y="205"/>
                    <a:pt x="1263" y="205"/>
                    <a:pt x="1263" y="205"/>
                  </a:cubicBezTo>
                  <a:cubicBezTo>
                    <a:pt x="1263" y="318"/>
                    <a:pt x="1355" y="409"/>
                    <a:pt x="1468" y="410"/>
                  </a:cubicBezTo>
                  <a:close/>
                  <a:moveTo>
                    <a:pt x="1127" y="137"/>
                  </a:moveTo>
                  <a:cubicBezTo>
                    <a:pt x="1146" y="137"/>
                    <a:pt x="1161" y="152"/>
                    <a:pt x="1161" y="171"/>
                  </a:cubicBezTo>
                  <a:cubicBezTo>
                    <a:pt x="1161" y="273"/>
                    <a:pt x="1161" y="273"/>
                    <a:pt x="1161" y="273"/>
                  </a:cubicBezTo>
                  <a:cubicBezTo>
                    <a:pt x="1085" y="273"/>
                    <a:pt x="1024" y="212"/>
                    <a:pt x="1024" y="137"/>
                  </a:cubicBezTo>
                  <a:lnTo>
                    <a:pt x="1127" y="137"/>
                  </a:lnTo>
                  <a:close/>
                  <a:moveTo>
                    <a:pt x="1161" y="341"/>
                  </a:moveTo>
                  <a:cubicBezTo>
                    <a:pt x="1161" y="725"/>
                    <a:pt x="1161" y="725"/>
                    <a:pt x="1161" y="725"/>
                  </a:cubicBezTo>
                  <a:cubicBezTo>
                    <a:pt x="1102" y="650"/>
                    <a:pt x="1016" y="601"/>
                    <a:pt x="922" y="586"/>
                  </a:cubicBezTo>
                  <a:cubicBezTo>
                    <a:pt x="922" y="137"/>
                    <a:pt x="922" y="137"/>
                    <a:pt x="922" y="137"/>
                  </a:cubicBezTo>
                  <a:cubicBezTo>
                    <a:pt x="956" y="137"/>
                    <a:pt x="956" y="137"/>
                    <a:pt x="956" y="137"/>
                  </a:cubicBezTo>
                  <a:cubicBezTo>
                    <a:pt x="956" y="250"/>
                    <a:pt x="1048" y="341"/>
                    <a:pt x="1161" y="341"/>
                  </a:cubicBezTo>
                  <a:close/>
                  <a:moveTo>
                    <a:pt x="820" y="68"/>
                  </a:moveTo>
                  <a:cubicBezTo>
                    <a:pt x="838" y="68"/>
                    <a:pt x="854" y="84"/>
                    <a:pt x="854" y="102"/>
                  </a:cubicBezTo>
                  <a:cubicBezTo>
                    <a:pt x="854" y="205"/>
                    <a:pt x="854" y="205"/>
                    <a:pt x="854" y="205"/>
                  </a:cubicBezTo>
                  <a:cubicBezTo>
                    <a:pt x="778" y="205"/>
                    <a:pt x="717" y="144"/>
                    <a:pt x="717" y="68"/>
                  </a:cubicBezTo>
                  <a:lnTo>
                    <a:pt x="820" y="68"/>
                  </a:lnTo>
                  <a:close/>
                  <a:moveTo>
                    <a:pt x="239" y="102"/>
                  </a:moveTo>
                  <a:cubicBezTo>
                    <a:pt x="239" y="84"/>
                    <a:pt x="255" y="68"/>
                    <a:pt x="273" y="68"/>
                  </a:cubicBezTo>
                  <a:cubicBezTo>
                    <a:pt x="376" y="68"/>
                    <a:pt x="376" y="68"/>
                    <a:pt x="376" y="68"/>
                  </a:cubicBezTo>
                  <a:cubicBezTo>
                    <a:pt x="376" y="144"/>
                    <a:pt x="315" y="205"/>
                    <a:pt x="239" y="205"/>
                  </a:cubicBezTo>
                  <a:lnTo>
                    <a:pt x="239" y="102"/>
                  </a:lnTo>
                  <a:close/>
                  <a:moveTo>
                    <a:pt x="444" y="68"/>
                  </a:moveTo>
                  <a:cubicBezTo>
                    <a:pt x="649" y="68"/>
                    <a:pt x="649" y="68"/>
                    <a:pt x="649" y="68"/>
                  </a:cubicBezTo>
                  <a:cubicBezTo>
                    <a:pt x="649" y="181"/>
                    <a:pt x="741" y="273"/>
                    <a:pt x="854" y="273"/>
                  </a:cubicBezTo>
                  <a:cubicBezTo>
                    <a:pt x="854" y="726"/>
                    <a:pt x="854" y="726"/>
                    <a:pt x="854" y="726"/>
                  </a:cubicBezTo>
                  <a:cubicBezTo>
                    <a:pt x="778" y="634"/>
                    <a:pt x="666" y="580"/>
                    <a:pt x="546" y="580"/>
                  </a:cubicBezTo>
                  <a:cubicBezTo>
                    <a:pt x="427" y="580"/>
                    <a:pt x="315" y="634"/>
                    <a:pt x="239" y="726"/>
                  </a:cubicBezTo>
                  <a:cubicBezTo>
                    <a:pt x="239" y="273"/>
                    <a:pt x="239" y="273"/>
                    <a:pt x="239" y="273"/>
                  </a:cubicBezTo>
                  <a:cubicBezTo>
                    <a:pt x="352" y="273"/>
                    <a:pt x="444" y="181"/>
                    <a:pt x="444" y="68"/>
                  </a:cubicBezTo>
                  <a:close/>
                  <a:moveTo>
                    <a:pt x="171" y="619"/>
                  </a:moveTo>
                  <a:cubicBezTo>
                    <a:pt x="171" y="883"/>
                    <a:pt x="171" y="883"/>
                    <a:pt x="171" y="883"/>
                  </a:cubicBezTo>
                  <a:cubicBezTo>
                    <a:pt x="111" y="867"/>
                    <a:pt x="69" y="813"/>
                    <a:pt x="69" y="751"/>
                  </a:cubicBezTo>
                  <a:cubicBezTo>
                    <a:pt x="69" y="689"/>
                    <a:pt x="111" y="635"/>
                    <a:pt x="171" y="619"/>
                  </a:cubicBezTo>
                  <a:close/>
                  <a:moveTo>
                    <a:pt x="1639" y="1911"/>
                  </a:moveTo>
                  <a:cubicBezTo>
                    <a:pt x="1639" y="1949"/>
                    <a:pt x="1608" y="1980"/>
                    <a:pt x="1570" y="1980"/>
                  </a:cubicBezTo>
                  <a:cubicBezTo>
                    <a:pt x="205" y="1980"/>
                    <a:pt x="205" y="1980"/>
                    <a:pt x="205" y="1980"/>
                  </a:cubicBezTo>
                  <a:cubicBezTo>
                    <a:pt x="130" y="1980"/>
                    <a:pt x="69" y="1919"/>
                    <a:pt x="69" y="1843"/>
                  </a:cubicBezTo>
                  <a:cubicBezTo>
                    <a:pt x="69" y="903"/>
                    <a:pt x="69" y="903"/>
                    <a:pt x="69" y="903"/>
                  </a:cubicBezTo>
                  <a:cubicBezTo>
                    <a:pt x="106" y="937"/>
                    <a:pt x="155" y="956"/>
                    <a:pt x="205" y="956"/>
                  </a:cubicBezTo>
                  <a:cubicBezTo>
                    <a:pt x="1570" y="956"/>
                    <a:pt x="1570" y="956"/>
                    <a:pt x="1570" y="956"/>
                  </a:cubicBezTo>
                  <a:cubicBezTo>
                    <a:pt x="1608" y="956"/>
                    <a:pt x="1639" y="986"/>
                    <a:pt x="1639" y="1024"/>
                  </a:cubicBezTo>
                  <a:cubicBezTo>
                    <a:pt x="1639" y="1229"/>
                    <a:pt x="1639" y="1229"/>
                    <a:pt x="1639" y="1229"/>
                  </a:cubicBezTo>
                  <a:cubicBezTo>
                    <a:pt x="1400" y="1229"/>
                    <a:pt x="1400" y="1229"/>
                    <a:pt x="1400" y="1229"/>
                  </a:cubicBezTo>
                  <a:cubicBezTo>
                    <a:pt x="1268" y="1229"/>
                    <a:pt x="1161" y="1336"/>
                    <a:pt x="1161" y="1468"/>
                  </a:cubicBezTo>
                  <a:cubicBezTo>
                    <a:pt x="1161" y="1600"/>
                    <a:pt x="1268" y="1707"/>
                    <a:pt x="1400" y="1707"/>
                  </a:cubicBezTo>
                  <a:cubicBezTo>
                    <a:pt x="1639" y="1707"/>
                    <a:pt x="1639" y="1707"/>
                    <a:pt x="1639" y="1707"/>
                  </a:cubicBezTo>
                  <a:lnTo>
                    <a:pt x="1639" y="1911"/>
                  </a:lnTo>
                  <a:close/>
                  <a:moveTo>
                    <a:pt x="1809" y="1604"/>
                  </a:moveTo>
                  <a:cubicBezTo>
                    <a:pt x="1809" y="1623"/>
                    <a:pt x="1794" y="1638"/>
                    <a:pt x="1775" y="1638"/>
                  </a:cubicBezTo>
                  <a:cubicBezTo>
                    <a:pt x="1400" y="1638"/>
                    <a:pt x="1400" y="1638"/>
                    <a:pt x="1400" y="1638"/>
                  </a:cubicBezTo>
                  <a:cubicBezTo>
                    <a:pt x="1306" y="1638"/>
                    <a:pt x="1229" y="1562"/>
                    <a:pt x="1229" y="1468"/>
                  </a:cubicBezTo>
                  <a:cubicBezTo>
                    <a:pt x="1229" y="1373"/>
                    <a:pt x="1306" y="1297"/>
                    <a:pt x="1400" y="1297"/>
                  </a:cubicBezTo>
                  <a:cubicBezTo>
                    <a:pt x="1775" y="1297"/>
                    <a:pt x="1775" y="1297"/>
                    <a:pt x="1775" y="1297"/>
                  </a:cubicBezTo>
                  <a:cubicBezTo>
                    <a:pt x="1794" y="1297"/>
                    <a:pt x="1809" y="1312"/>
                    <a:pt x="1809" y="1331"/>
                  </a:cubicBezTo>
                  <a:lnTo>
                    <a:pt x="1809" y="1604"/>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59" name="Google Shape;859;p51"/>
            <p:cNvSpPr/>
            <p:nvPr/>
          </p:nvSpPr>
          <p:spPr>
            <a:xfrm>
              <a:off x="7165975" y="5048250"/>
              <a:ext cx="182562" cy="182563"/>
            </a:xfrm>
            <a:custGeom>
              <a:avLst/>
              <a:gdLst/>
              <a:ahLst/>
              <a:cxnLst/>
              <a:rect l="l" t="t" r="r" b="b"/>
              <a:pathLst>
                <a:path w="205" h="205" extrusionOk="0">
                  <a:moveTo>
                    <a:pt x="103" y="0"/>
                  </a:moveTo>
                  <a:cubicBezTo>
                    <a:pt x="46" y="0"/>
                    <a:pt x="0" y="46"/>
                    <a:pt x="0" y="103"/>
                  </a:cubicBezTo>
                  <a:cubicBezTo>
                    <a:pt x="0" y="159"/>
                    <a:pt x="46" y="205"/>
                    <a:pt x="103" y="205"/>
                  </a:cubicBezTo>
                  <a:cubicBezTo>
                    <a:pt x="159" y="205"/>
                    <a:pt x="205" y="159"/>
                    <a:pt x="205" y="103"/>
                  </a:cubicBezTo>
                  <a:cubicBezTo>
                    <a:pt x="205" y="46"/>
                    <a:pt x="159" y="0"/>
                    <a:pt x="103" y="0"/>
                  </a:cubicBezTo>
                  <a:close/>
                  <a:moveTo>
                    <a:pt x="103" y="137"/>
                  </a:moveTo>
                  <a:cubicBezTo>
                    <a:pt x="84" y="137"/>
                    <a:pt x="69" y="122"/>
                    <a:pt x="69" y="103"/>
                  </a:cubicBezTo>
                  <a:cubicBezTo>
                    <a:pt x="69" y="84"/>
                    <a:pt x="84" y="69"/>
                    <a:pt x="103" y="69"/>
                  </a:cubicBezTo>
                  <a:cubicBezTo>
                    <a:pt x="122" y="69"/>
                    <a:pt x="137" y="84"/>
                    <a:pt x="137" y="103"/>
                  </a:cubicBezTo>
                  <a:cubicBezTo>
                    <a:pt x="137" y="122"/>
                    <a:pt x="122" y="137"/>
                    <a:pt x="103" y="137"/>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60" name="Google Shape;860;p51"/>
            <p:cNvSpPr/>
            <p:nvPr/>
          </p:nvSpPr>
          <p:spPr>
            <a:xfrm>
              <a:off x="6132513" y="4745038"/>
              <a:ext cx="120650" cy="60325"/>
            </a:xfrm>
            <a:custGeom>
              <a:avLst/>
              <a:gdLst/>
              <a:ahLst/>
              <a:cxnLst/>
              <a:rect l="l" t="t" r="r" b="b"/>
              <a:pathLst>
                <a:path w="136" h="68" extrusionOk="0">
                  <a:moveTo>
                    <a:pt x="102" y="0"/>
                  </a:moveTo>
                  <a:cubicBezTo>
                    <a:pt x="34" y="0"/>
                    <a:pt x="34" y="0"/>
                    <a:pt x="34" y="0"/>
                  </a:cubicBezTo>
                  <a:cubicBezTo>
                    <a:pt x="15" y="0"/>
                    <a:pt x="0" y="15"/>
                    <a:pt x="0" y="34"/>
                  </a:cubicBezTo>
                  <a:cubicBezTo>
                    <a:pt x="0" y="53"/>
                    <a:pt x="15" y="68"/>
                    <a:pt x="34" y="68"/>
                  </a:cubicBezTo>
                  <a:cubicBezTo>
                    <a:pt x="102" y="68"/>
                    <a:pt x="102" y="68"/>
                    <a:pt x="102" y="68"/>
                  </a:cubicBezTo>
                  <a:cubicBezTo>
                    <a:pt x="121" y="68"/>
                    <a:pt x="136" y="53"/>
                    <a:pt x="136" y="34"/>
                  </a:cubicBezTo>
                  <a:cubicBezTo>
                    <a:pt x="136" y="15"/>
                    <a:pt x="121" y="0"/>
                    <a:pt x="102"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61" name="Google Shape;861;p51"/>
            <p:cNvSpPr/>
            <p:nvPr/>
          </p:nvSpPr>
          <p:spPr>
            <a:xfrm>
              <a:off x="6315075" y="4745038"/>
              <a:ext cx="730249" cy="60325"/>
            </a:xfrm>
            <a:custGeom>
              <a:avLst/>
              <a:gdLst/>
              <a:ahLst/>
              <a:cxnLst/>
              <a:rect l="l" t="t" r="r" b="b"/>
              <a:pathLst>
                <a:path w="819" h="68" extrusionOk="0">
                  <a:moveTo>
                    <a:pt x="785" y="0"/>
                  </a:moveTo>
                  <a:cubicBezTo>
                    <a:pt x="34" y="0"/>
                    <a:pt x="34" y="0"/>
                    <a:pt x="34" y="0"/>
                  </a:cubicBezTo>
                  <a:cubicBezTo>
                    <a:pt x="15" y="0"/>
                    <a:pt x="0" y="15"/>
                    <a:pt x="0" y="34"/>
                  </a:cubicBezTo>
                  <a:cubicBezTo>
                    <a:pt x="0" y="53"/>
                    <a:pt x="15" y="68"/>
                    <a:pt x="34" y="68"/>
                  </a:cubicBezTo>
                  <a:cubicBezTo>
                    <a:pt x="785" y="68"/>
                    <a:pt x="785" y="68"/>
                    <a:pt x="785" y="68"/>
                  </a:cubicBezTo>
                  <a:cubicBezTo>
                    <a:pt x="804" y="68"/>
                    <a:pt x="819" y="53"/>
                    <a:pt x="819" y="34"/>
                  </a:cubicBezTo>
                  <a:cubicBezTo>
                    <a:pt x="819" y="15"/>
                    <a:pt x="804" y="0"/>
                    <a:pt x="785"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862" name="Google Shape;862;p51"/>
          <p:cNvSpPr/>
          <p:nvPr/>
        </p:nvSpPr>
        <p:spPr>
          <a:xfrm>
            <a:off x="6514676" y="3910324"/>
            <a:ext cx="819300" cy="804900"/>
          </a:xfrm>
          <a:prstGeom prst="ellipse">
            <a:avLst/>
          </a:prstGeom>
          <a:solidFill>
            <a:srgbClr val="FEFFFF"/>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863" name="Google Shape;863;p51"/>
          <p:cNvGrpSpPr/>
          <p:nvPr/>
        </p:nvGrpSpPr>
        <p:grpSpPr>
          <a:xfrm>
            <a:off x="6711461" y="4123664"/>
            <a:ext cx="402039" cy="386866"/>
            <a:chOff x="8943975" y="4619625"/>
            <a:chExt cx="803275" cy="773113"/>
          </a:xfrm>
        </p:grpSpPr>
        <p:sp>
          <p:nvSpPr>
            <p:cNvPr id="864" name="Google Shape;864;p51"/>
            <p:cNvSpPr/>
            <p:nvPr/>
          </p:nvSpPr>
          <p:spPr>
            <a:xfrm>
              <a:off x="8943975" y="4873625"/>
              <a:ext cx="803275" cy="519113"/>
            </a:xfrm>
            <a:custGeom>
              <a:avLst/>
              <a:gdLst/>
              <a:ahLst/>
              <a:cxnLst/>
              <a:rect l="l" t="t" r="r" b="b"/>
              <a:pathLst>
                <a:path w="241" h="156" extrusionOk="0">
                  <a:moveTo>
                    <a:pt x="238" y="64"/>
                  </a:moveTo>
                  <a:cubicBezTo>
                    <a:pt x="231" y="54"/>
                    <a:pt x="224" y="54"/>
                    <a:pt x="206" y="63"/>
                  </a:cubicBezTo>
                  <a:cubicBezTo>
                    <a:pt x="171" y="84"/>
                    <a:pt x="171" y="84"/>
                    <a:pt x="171" y="84"/>
                  </a:cubicBezTo>
                  <a:cubicBezTo>
                    <a:pt x="166" y="87"/>
                    <a:pt x="156" y="88"/>
                    <a:pt x="146" y="88"/>
                  </a:cubicBezTo>
                  <a:cubicBezTo>
                    <a:pt x="147" y="84"/>
                    <a:pt x="147" y="80"/>
                    <a:pt x="143" y="75"/>
                  </a:cubicBezTo>
                  <a:cubicBezTo>
                    <a:pt x="140" y="70"/>
                    <a:pt x="136" y="66"/>
                    <a:pt x="131" y="64"/>
                  </a:cubicBezTo>
                  <a:cubicBezTo>
                    <a:pt x="139" y="57"/>
                    <a:pt x="144" y="47"/>
                    <a:pt x="144" y="36"/>
                  </a:cubicBezTo>
                  <a:cubicBezTo>
                    <a:pt x="144" y="16"/>
                    <a:pt x="128" y="0"/>
                    <a:pt x="108" y="0"/>
                  </a:cubicBezTo>
                  <a:cubicBezTo>
                    <a:pt x="88" y="0"/>
                    <a:pt x="72" y="16"/>
                    <a:pt x="72" y="36"/>
                  </a:cubicBezTo>
                  <a:cubicBezTo>
                    <a:pt x="72" y="42"/>
                    <a:pt x="73" y="48"/>
                    <a:pt x="76" y="53"/>
                  </a:cubicBezTo>
                  <a:cubicBezTo>
                    <a:pt x="76" y="53"/>
                    <a:pt x="76" y="53"/>
                    <a:pt x="76" y="53"/>
                  </a:cubicBezTo>
                  <a:cubicBezTo>
                    <a:pt x="62" y="42"/>
                    <a:pt x="38" y="40"/>
                    <a:pt x="28" y="40"/>
                  </a:cubicBezTo>
                  <a:cubicBezTo>
                    <a:pt x="28" y="28"/>
                    <a:pt x="28" y="28"/>
                    <a:pt x="28" y="28"/>
                  </a:cubicBezTo>
                  <a:cubicBezTo>
                    <a:pt x="0" y="28"/>
                    <a:pt x="0" y="28"/>
                    <a:pt x="0" y="28"/>
                  </a:cubicBezTo>
                  <a:cubicBezTo>
                    <a:pt x="0" y="156"/>
                    <a:pt x="0" y="156"/>
                    <a:pt x="0" y="156"/>
                  </a:cubicBezTo>
                  <a:cubicBezTo>
                    <a:pt x="28" y="156"/>
                    <a:pt x="28" y="156"/>
                    <a:pt x="28" y="156"/>
                  </a:cubicBezTo>
                  <a:cubicBezTo>
                    <a:pt x="28" y="144"/>
                    <a:pt x="28" y="144"/>
                    <a:pt x="28" y="144"/>
                  </a:cubicBezTo>
                  <a:cubicBezTo>
                    <a:pt x="80" y="144"/>
                    <a:pt x="80" y="144"/>
                    <a:pt x="80" y="144"/>
                  </a:cubicBezTo>
                  <a:cubicBezTo>
                    <a:pt x="88" y="144"/>
                    <a:pt x="96" y="143"/>
                    <a:pt x="104" y="142"/>
                  </a:cubicBezTo>
                  <a:cubicBezTo>
                    <a:pt x="156" y="134"/>
                    <a:pt x="156" y="134"/>
                    <a:pt x="156" y="134"/>
                  </a:cubicBezTo>
                  <a:cubicBezTo>
                    <a:pt x="158" y="134"/>
                    <a:pt x="160" y="134"/>
                    <a:pt x="162" y="134"/>
                  </a:cubicBezTo>
                  <a:cubicBezTo>
                    <a:pt x="167" y="133"/>
                    <a:pt x="171" y="131"/>
                    <a:pt x="175" y="127"/>
                  </a:cubicBezTo>
                  <a:cubicBezTo>
                    <a:pt x="236" y="80"/>
                    <a:pt x="236" y="80"/>
                    <a:pt x="236" y="80"/>
                  </a:cubicBezTo>
                  <a:cubicBezTo>
                    <a:pt x="236" y="80"/>
                    <a:pt x="236" y="80"/>
                    <a:pt x="236" y="80"/>
                  </a:cubicBezTo>
                  <a:cubicBezTo>
                    <a:pt x="240" y="76"/>
                    <a:pt x="241" y="69"/>
                    <a:pt x="238" y="64"/>
                  </a:cubicBezTo>
                  <a:close/>
                  <a:moveTo>
                    <a:pt x="93" y="59"/>
                  </a:moveTo>
                  <a:cubicBezTo>
                    <a:pt x="85" y="54"/>
                    <a:pt x="80" y="46"/>
                    <a:pt x="80" y="36"/>
                  </a:cubicBezTo>
                  <a:cubicBezTo>
                    <a:pt x="80" y="21"/>
                    <a:pt x="93" y="8"/>
                    <a:pt x="108" y="8"/>
                  </a:cubicBezTo>
                  <a:cubicBezTo>
                    <a:pt x="123" y="8"/>
                    <a:pt x="136" y="21"/>
                    <a:pt x="136" y="36"/>
                  </a:cubicBezTo>
                  <a:cubicBezTo>
                    <a:pt x="136" y="46"/>
                    <a:pt x="130" y="56"/>
                    <a:pt x="121" y="61"/>
                  </a:cubicBezTo>
                  <a:cubicBezTo>
                    <a:pt x="121" y="60"/>
                    <a:pt x="120" y="60"/>
                    <a:pt x="120" y="60"/>
                  </a:cubicBezTo>
                  <a:cubicBezTo>
                    <a:pt x="119" y="60"/>
                    <a:pt x="119" y="60"/>
                    <a:pt x="118" y="60"/>
                  </a:cubicBezTo>
                  <a:cubicBezTo>
                    <a:pt x="117" y="60"/>
                    <a:pt x="116" y="60"/>
                    <a:pt x="114" y="60"/>
                  </a:cubicBezTo>
                  <a:cubicBezTo>
                    <a:pt x="99" y="60"/>
                    <a:pt x="99" y="60"/>
                    <a:pt x="99" y="60"/>
                  </a:cubicBezTo>
                  <a:cubicBezTo>
                    <a:pt x="97" y="60"/>
                    <a:pt x="95" y="60"/>
                    <a:pt x="93" y="59"/>
                  </a:cubicBezTo>
                  <a:close/>
                  <a:moveTo>
                    <a:pt x="20" y="148"/>
                  </a:moveTo>
                  <a:cubicBezTo>
                    <a:pt x="8" y="148"/>
                    <a:pt x="8" y="148"/>
                    <a:pt x="8" y="148"/>
                  </a:cubicBezTo>
                  <a:cubicBezTo>
                    <a:pt x="8" y="36"/>
                    <a:pt x="8" y="36"/>
                    <a:pt x="8" y="36"/>
                  </a:cubicBezTo>
                  <a:cubicBezTo>
                    <a:pt x="20" y="36"/>
                    <a:pt x="20" y="36"/>
                    <a:pt x="20" y="36"/>
                  </a:cubicBezTo>
                  <a:cubicBezTo>
                    <a:pt x="20" y="40"/>
                    <a:pt x="20" y="40"/>
                    <a:pt x="20" y="40"/>
                  </a:cubicBezTo>
                  <a:cubicBezTo>
                    <a:pt x="20" y="144"/>
                    <a:pt x="20" y="144"/>
                    <a:pt x="20" y="144"/>
                  </a:cubicBezTo>
                  <a:lnTo>
                    <a:pt x="20" y="148"/>
                  </a:lnTo>
                  <a:close/>
                  <a:moveTo>
                    <a:pt x="231" y="74"/>
                  </a:moveTo>
                  <a:cubicBezTo>
                    <a:pt x="170" y="121"/>
                    <a:pt x="170" y="121"/>
                    <a:pt x="170" y="121"/>
                  </a:cubicBezTo>
                  <a:cubicBezTo>
                    <a:pt x="170" y="121"/>
                    <a:pt x="170" y="121"/>
                    <a:pt x="170" y="121"/>
                  </a:cubicBezTo>
                  <a:cubicBezTo>
                    <a:pt x="167" y="124"/>
                    <a:pt x="164" y="125"/>
                    <a:pt x="160" y="126"/>
                  </a:cubicBezTo>
                  <a:cubicBezTo>
                    <a:pt x="159" y="126"/>
                    <a:pt x="157" y="126"/>
                    <a:pt x="156" y="126"/>
                  </a:cubicBezTo>
                  <a:cubicBezTo>
                    <a:pt x="103" y="134"/>
                    <a:pt x="103" y="134"/>
                    <a:pt x="103" y="134"/>
                  </a:cubicBezTo>
                  <a:cubicBezTo>
                    <a:pt x="96" y="135"/>
                    <a:pt x="88" y="136"/>
                    <a:pt x="80" y="136"/>
                  </a:cubicBezTo>
                  <a:cubicBezTo>
                    <a:pt x="28" y="136"/>
                    <a:pt x="28" y="136"/>
                    <a:pt x="28" y="136"/>
                  </a:cubicBezTo>
                  <a:cubicBezTo>
                    <a:pt x="28" y="48"/>
                    <a:pt x="28" y="48"/>
                    <a:pt x="28" y="48"/>
                  </a:cubicBezTo>
                  <a:cubicBezTo>
                    <a:pt x="37" y="48"/>
                    <a:pt x="59" y="50"/>
                    <a:pt x="71" y="59"/>
                  </a:cubicBezTo>
                  <a:cubicBezTo>
                    <a:pt x="76" y="63"/>
                    <a:pt x="83" y="66"/>
                    <a:pt x="90" y="67"/>
                  </a:cubicBezTo>
                  <a:cubicBezTo>
                    <a:pt x="90" y="67"/>
                    <a:pt x="90" y="67"/>
                    <a:pt x="90" y="67"/>
                  </a:cubicBezTo>
                  <a:cubicBezTo>
                    <a:pt x="91" y="67"/>
                    <a:pt x="91" y="67"/>
                    <a:pt x="91" y="67"/>
                  </a:cubicBezTo>
                  <a:cubicBezTo>
                    <a:pt x="91" y="67"/>
                    <a:pt x="91" y="67"/>
                    <a:pt x="91" y="67"/>
                  </a:cubicBezTo>
                  <a:cubicBezTo>
                    <a:pt x="92" y="67"/>
                    <a:pt x="93" y="68"/>
                    <a:pt x="95" y="68"/>
                  </a:cubicBezTo>
                  <a:cubicBezTo>
                    <a:pt x="95" y="68"/>
                    <a:pt x="95" y="68"/>
                    <a:pt x="95" y="68"/>
                  </a:cubicBezTo>
                  <a:cubicBezTo>
                    <a:pt x="96" y="68"/>
                    <a:pt x="97" y="68"/>
                    <a:pt x="99" y="68"/>
                  </a:cubicBezTo>
                  <a:cubicBezTo>
                    <a:pt x="114" y="68"/>
                    <a:pt x="114" y="68"/>
                    <a:pt x="114" y="68"/>
                  </a:cubicBezTo>
                  <a:cubicBezTo>
                    <a:pt x="117" y="68"/>
                    <a:pt x="119" y="68"/>
                    <a:pt x="121" y="69"/>
                  </a:cubicBezTo>
                  <a:cubicBezTo>
                    <a:pt x="121" y="69"/>
                    <a:pt x="121" y="69"/>
                    <a:pt x="121" y="69"/>
                  </a:cubicBezTo>
                  <a:cubicBezTo>
                    <a:pt x="128" y="70"/>
                    <a:pt x="133" y="74"/>
                    <a:pt x="137" y="79"/>
                  </a:cubicBezTo>
                  <a:cubicBezTo>
                    <a:pt x="138" y="82"/>
                    <a:pt x="139" y="84"/>
                    <a:pt x="138" y="85"/>
                  </a:cubicBezTo>
                  <a:cubicBezTo>
                    <a:pt x="137" y="87"/>
                    <a:pt x="132" y="88"/>
                    <a:pt x="127" y="88"/>
                  </a:cubicBezTo>
                  <a:cubicBezTo>
                    <a:pt x="126" y="88"/>
                    <a:pt x="124" y="88"/>
                    <a:pt x="123" y="88"/>
                  </a:cubicBezTo>
                  <a:cubicBezTo>
                    <a:pt x="84" y="88"/>
                    <a:pt x="84" y="88"/>
                    <a:pt x="84" y="88"/>
                  </a:cubicBezTo>
                  <a:cubicBezTo>
                    <a:pt x="71" y="88"/>
                    <a:pt x="64" y="94"/>
                    <a:pt x="64" y="104"/>
                  </a:cubicBezTo>
                  <a:cubicBezTo>
                    <a:pt x="64" y="106"/>
                    <a:pt x="66" y="108"/>
                    <a:pt x="68" y="108"/>
                  </a:cubicBezTo>
                  <a:cubicBezTo>
                    <a:pt x="70" y="108"/>
                    <a:pt x="72" y="106"/>
                    <a:pt x="72" y="104"/>
                  </a:cubicBezTo>
                  <a:cubicBezTo>
                    <a:pt x="72" y="102"/>
                    <a:pt x="72" y="96"/>
                    <a:pt x="84" y="96"/>
                  </a:cubicBezTo>
                  <a:cubicBezTo>
                    <a:pt x="123" y="96"/>
                    <a:pt x="123" y="96"/>
                    <a:pt x="123" y="96"/>
                  </a:cubicBezTo>
                  <a:cubicBezTo>
                    <a:pt x="124" y="96"/>
                    <a:pt x="125" y="96"/>
                    <a:pt x="128" y="96"/>
                  </a:cubicBezTo>
                  <a:cubicBezTo>
                    <a:pt x="128" y="96"/>
                    <a:pt x="129" y="96"/>
                    <a:pt x="130" y="96"/>
                  </a:cubicBezTo>
                  <a:cubicBezTo>
                    <a:pt x="149" y="96"/>
                    <a:pt x="166" y="96"/>
                    <a:pt x="175" y="91"/>
                  </a:cubicBezTo>
                  <a:cubicBezTo>
                    <a:pt x="210" y="70"/>
                    <a:pt x="210" y="70"/>
                    <a:pt x="210" y="70"/>
                  </a:cubicBezTo>
                  <a:cubicBezTo>
                    <a:pt x="226" y="62"/>
                    <a:pt x="228" y="64"/>
                    <a:pt x="231" y="69"/>
                  </a:cubicBezTo>
                  <a:cubicBezTo>
                    <a:pt x="232" y="70"/>
                    <a:pt x="232" y="72"/>
                    <a:pt x="231" y="7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65" name="Google Shape;865;p51"/>
            <p:cNvSpPr/>
            <p:nvPr/>
          </p:nvSpPr>
          <p:spPr>
            <a:xfrm>
              <a:off x="9237663" y="4926013"/>
              <a:ext cx="133350" cy="133350"/>
            </a:xfrm>
            <a:custGeom>
              <a:avLst/>
              <a:gdLst/>
              <a:ahLst/>
              <a:cxnLst/>
              <a:rect l="l" t="t" r="r" b="b"/>
              <a:pathLst>
                <a:path w="40" h="40" extrusionOk="0">
                  <a:moveTo>
                    <a:pt x="40" y="20"/>
                  </a:moveTo>
                  <a:cubicBezTo>
                    <a:pt x="40" y="9"/>
                    <a:pt x="31" y="0"/>
                    <a:pt x="20" y="0"/>
                  </a:cubicBezTo>
                  <a:cubicBezTo>
                    <a:pt x="9" y="0"/>
                    <a:pt x="0" y="9"/>
                    <a:pt x="0" y="20"/>
                  </a:cubicBezTo>
                  <a:cubicBezTo>
                    <a:pt x="0" y="31"/>
                    <a:pt x="9" y="40"/>
                    <a:pt x="20" y="40"/>
                  </a:cubicBezTo>
                  <a:cubicBezTo>
                    <a:pt x="31" y="40"/>
                    <a:pt x="40" y="31"/>
                    <a:pt x="40" y="20"/>
                  </a:cubicBezTo>
                  <a:close/>
                  <a:moveTo>
                    <a:pt x="20" y="32"/>
                  </a:moveTo>
                  <a:cubicBezTo>
                    <a:pt x="13" y="32"/>
                    <a:pt x="8" y="27"/>
                    <a:pt x="8" y="20"/>
                  </a:cubicBezTo>
                  <a:cubicBezTo>
                    <a:pt x="8" y="13"/>
                    <a:pt x="13" y="8"/>
                    <a:pt x="20" y="8"/>
                  </a:cubicBezTo>
                  <a:cubicBezTo>
                    <a:pt x="27" y="8"/>
                    <a:pt x="32" y="13"/>
                    <a:pt x="32" y="20"/>
                  </a:cubicBezTo>
                  <a:cubicBezTo>
                    <a:pt x="32" y="27"/>
                    <a:pt x="27" y="32"/>
                    <a:pt x="20" y="32"/>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66" name="Google Shape;866;p51"/>
            <p:cNvSpPr/>
            <p:nvPr/>
          </p:nvSpPr>
          <p:spPr>
            <a:xfrm>
              <a:off x="9383713" y="4619625"/>
              <a:ext cx="239713" cy="239713"/>
            </a:xfrm>
            <a:custGeom>
              <a:avLst/>
              <a:gdLst/>
              <a:ahLst/>
              <a:cxnLst/>
              <a:rect l="l" t="t" r="r" b="b"/>
              <a:pathLst>
                <a:path w="72" h="72" extrusionOk="0">
                  <a:moveTo>
                    <a:pt x="36" y="72"/>
                  </a:moveTo>
                  <a:cubicBezTo>
                    <a:pt x="56" y="72"/>
                    <a:pt x="72" y="56"/>
                    <a:pt x="72" y="36"/>
                  </a:cubicBezTo>
                  <a:cubicBezTo>
                    <a:pt x="72" y="16"/>
                    <a:pt x="56" y="0"/>
                    <a:pt x="36" y="0"/>
                  </a:cubicBezTo>
                  <a:cubicBezTo>
                    <a:pt x="16" y="0"/>
                    <a:pt x="0" y="16"/>
                    <a:pt x="0" y="36"/>
                  </a:cubicBezTo>
                  <a:cubicBezTo>
                    <a:pt x="0" y="56"/>
                    <a:pt x="16" y="72"/>
                    <a:pt x="36" y="72"/>
                  </a:cubicBezTo>
                  <a:close/>
                  <a:moveTo>
                    <a:pt x="36" y="8"/>
                  </a:moveTo>
                  <a:cubicBezTo>
                    <a:pt x="51" y="8"/>
                    <a:pt x="64" y="21"/>
                    <a:pt x="64" y="36"/>
                  </a:cubicBezTo>
                  <a:cubicBezTo>
                    <a:pt x="64" y="51"/>
                    <a:pt x="51" y="64"/>
                    <a:pt x="36" y="64"/>
                  </a:cubicBezTo>
                  <a:cubicBezTo>
                    <a:pt x="21" y="64"/>
                    <a:pt x="8" y="51"/>
                    <a:pt x="8" y="36"/>
                  </a:cubicBezTo>
                  <a:cubicBezTo>
                    <a:pt x="8" y="21"/>
                    <a:pt x="21" y="8"/>
                    <a:pt x="36" y="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67" name="Google Shape;867;p51"/>
            <p:cNvSpPr/>
            <p:nvPr/>
          </p:nvSpPr>
          <p:spPr>
            <a:xfrm>
              <a:off x="9437688" y="4673600"/>
              <a:ext cx="133350" cy="133350"/>
            </a:xfrm>
            <a:custGeom>
              <a:avLst/>
              <a:gdLst/>
              <a:ahLst/>
              <a:cxnLst/>
              <a:rect l="l" t="t" r="r" b="b"/>
              <a:pathLst>
                <a:path w="40" h="40" extrusionOk="0">
                  <a:moveTo>
                    <a:pt x="20" y="40"/>
                  </a:moveTo>
                  <a:cubicBezTo>
                    <a:pt x="31" y="40"/>
                    <a:pt x="40" y="31"/>
                    <a:pt x="40" y="20"/>
                  </a:cubicBezTo>
                  <a:cubicBezTo>
                    <a:pt x="40" y="9"/>
                    <a:pt x="31" y="0"/>
                    <a:pt x="20" y="0"/>
                  </a:cubicBezTo>
                  <a:cubicBezTo>
                    <a:pt x="9" y="0"/>
                    <a:pt x="0" y="9"/>
                    <a:pt x="0" y="20"/>
                  </a:cubicBezTo>
                  <a:cubicBezTo>
                    <a:pt x="0" y="31"/>
                    <a:pt x="9" y="40"/>
                    <a:pt x="20" y="40"/>
                  </a:cubicBezTo>
                  <a:close/>
                  <a:moveTo>
                    <a:pt x="20" y="8"/>
                  </a:moveTo>
                  <a:cubicBezTo>
                    <a:pt x="27" y="8"/>
                    <a:pt x="32" y="13"/>
                    <a:pt x="32" y="20"/>
                  </a:cubicBezTo>
                  <a:cubicBezTo>
                    <a:pt x="32" y="27"/>
                    <a:pt x="27" y="32"/>
                    <a:pt x="20" y="32"/>
                  </a:cubicBezTo>
                  <a:cubicBezTo>
                    <a:pt x="13" y="32"/>
                    <a:pt x="8" y="27"/>
                    <a:pt x="8" y="20"/>
                  </a:cubicBezTo>
                  <a:cubicBezTo>
                    <a:pt x="8" y="13"/>
                    <a:pt x="13" y="8"/>
                    <a:pt x="20" y="8"/>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868" name="Google Shape;868;p51"/>
          <p:cNvSpPr/>
          <p:nvPr/>
        </p:nvSpPr>
        <p:spPr>
          <a:xfrm>
            <a:off x="6515149" y="2855432"/>
            <a:ext cx="819300" cy="804900"/>
          </a:xfrm>
          <a:prstGeom prst="ellipse">
            <a:avLst/>
          </a:prstGeom>
          <a:solidFill>
            <a:srgbClr val="FEFFFF"/>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869" name="Google Shape;869;p51"/>
          <p:cNvGrpSpPr/>
          <p:nvPr/>
        </p:nvGrpSpPr>
        <p:grpSpPr>
          <a:xfrm>
            <a:off x="6741965" y="3082296"/>
            <a:ext cx="365806" cy="365080"/>
            <a:chOff x="2406650" y="3235325"/>
            <a:chExt cx="800100" cy="798513"/>
          </a:xfrm>
        </p:grpSpPr>
        <p:sp>
          <p:nvSpPr>
            <p:cNvPr id="870" name="Google Shape;870;p51"/>
            <p:cNvSpPr/>
            <p:nvPr/>
          </p:nvSpPr>
          <p:spPr>
            <a:xfrm>
              <a:off x="2406650" y="3235325"/>
              <a:ext cx="800100" cy="798513"/>
            </a:xfrm>
            <a:custGeom>
              <a:avLst/>
              <a:gdLst/>
              <a:ahLst/>
              <a:cxnLst/>
              <a:rect l="l" t="t" r="r" b="b"/>
              <a:pathLst>
                <a:path w="240" h="240" extrusionOk="0">
                  <a:moveTo>
                    <a:pt x="198" y="0"/>
                  </a:moveTo>
                  <a:cubicBezTo>
                    <a:pt x="148" y="0"/>
                    <a:pt x="148" y="0"/>
                    <a:pt x="148" y="0"/>
                  </a:cubicBezTo>
                  <a:cubicBezTo>
                    <a:pt x="92" y="0"/>
                    <a:pt x="92" y="0"/>
                    <a:pt x="92" y="0"/>
                  </a:cubicBezTo>
                  <a:cubicBezTo>
                    <a:pt x="42" y="0"/>
                    <a:pt x="42" y="0"/>
                    <a:pt x="42" y="0"/>
                  </a:cubicBezTo>
                  <a:cubicBezTo>
                    <a:pt x="0" y="67"/>
                    <a:pt x="0" y="67"/>
                    <a:pt x="0" y="67"/>
                  </a:cubicBezTo>
                  <a:cubicBezTo>
                    <a:pt x="0" y="240"/>
                    <a:pt x="0" y="240"/>
                    <a:pt x="0" y="240"/>
                  </a:cubicBezTo>
                  <a:cubicBezTo>
                    <a:pt x="92" y="240"/>
                    <a:pt x="92" y="240"/>
                    <a:pt x="92" y="240"/>
                  </a:cubicBezTo>
                  <a:cubicBezTo>
                    <a:pt x="148" y="240"/>
                    <a:pt x="148" y="240"/>
                    <a:pt x="148" y="240"/>
                  </a:cubicBezTo>
                  <a:cubicBezTo>
                    <a:pt x="240" y="240"/>
                    <a:pt x="240" y="240"/>
                    <a:pt x="240" y="240"/>
                  </a:cubicBezTo>
                  <a:cubicBezTo>
                    <a:pt x="240" y="67"/>
                    <a:pt x="240" y="67"/>
                    <a:pt x="240" y="67"/>
                  </a:cubicBezTo>
                  <a:lnTo>
                    <a:pt x="198" y="0"/>
                  </a:lnTo>
                  <a:close/>
                  <a:moveTo>
                    <a:pt x="194" y="8"/>
                  </a:moveTo>
                  <a:cubicBezTo>
                    <a:pt x="229" y="64"/>
                    <a:pt x="229" y="64"/>
                    <a:pt x="229" y="64"/>
                  </a:cubicBezTo>
                  <a:cubicBezTo>
                    <a:pt x="148" y="64"/>
                    <a:pt x="148" y="64"/>
                    <a:pt x="148" y="64"/>
                  </a:cubicBezTo>
                  <a:cubicBezTo>
                    <a:pt x="148" y="8"/>
                    <a:pt x="148" y="8"/>
                    <a:pt x="148" y="8"/>
                  </a:cubicBezTo>
                  <a:lnTo>
                    <a:pt x="194" y="8"/>
                  </a:lnTo>
                  <a:close/>
                  <a:moveTo>
                    <a:pt x="120" y="8"/>
                  </a:moveTo>
                  <a:cubicBezTo>
                    <a:pt x="140" y="8"/>
                    <a:pt x="140" y="8"/>
                    <a:pt x="140" y="8"/>
                  </a:cubicBezTo>
                  <a:cubicBezTo>
                    <a:pt x="140" y="64"/>
                    <a:pt x="140" y="64"/>
                    <a:pt x="140" y="64"/>
                  </a:cubicBezTo>
                  <a:cubicBezTo>
                    <a:pt x="120" y="64"/>
                    <a:pt x="120" y="64"/>
                    <a:pt x="120" y="64"/>
                  </a:cubicBezTo>
                  <a:cubicBezTo>
                    <a:pt x="100" y="64"/>
                    <a:pt x="100" y="64"/>
                    <a:pt x="100" y="64"/>
                  </a:cubicBezTo>
                  <a:cubicBezTo>
                    <a:pt x="100" y="8"/>
                    <a:pt x="100" y="8"/>
                    <a:pt x="100" y="8"/>
                  </a:cubicBezTo>
                  <a:lnTo>
                    <a:pt x="120" y="8"/>
                  </a:lnTo>
                  <a:close/>
                  <a:moveTo>
                    <a:pt x="136" y="95"/>
                  </a:moveTo>
                  <a:cubicBezTo>
                    <a:pt x="135" y="93"/>
                    <a:pt x="134" y="92"/>
                    <a:pt x="132" y="92"/>
                  </a:cubicBezTo>
                  <a:cubicBezTo>
                    <a:pt x="130" y="92"/>
                    <a:pt x="128" y="94"/>
                    <a:pt x="128" y="96"/>
                  </a:cubicBezTo>
                  <a:cubicBezTo>
                    <a:pt x="128" y="98"/>
                    <a:pt x="129" y="99"/>
                    <a:pt x="131" y="100"/>
                  </a:cubicBezTo>
                  <a:cubicBezTo>
                    <a:pt x="124" y="107"/>
                    <a:pt x="124" y="107"/>
                    <a:pt x="124" y="107"/>
                  </a:cubicBezTo>
                  <a:cubicBezTo>
                    <a:pt x="123" y="105"/>
                    <a:pt x="122" y="104"/>
                    <a:pt x="120" y="104"/>
                  </a:cubicBezTo>
                  <a:cubicBezTo>
                    <a:pt x="118" y="104"/>
                    <a:pt x="117" y="105"/>
                    <a:pt x="116" y="107"/>
                  </a:cubicBezTo>
                  <a:cubicBezTo>
                    <a:pt x="109" y="100"/>
                    <a:pt x="109" y="100"/>
                    <a:pt x="109" y="100"/>
                  </a:cubicBezTo>
                  <a:cubicBezTo>
                    <a:pt x="111" y="99"/>
                    <a:pt x="112" y="98"/>
                    <a:pt x="112" y="96"/>
                  </a:cubicBezTo>
                  <a:cubicBezTo>
                    <a:pt x="112" y="94"/>
                    <a:pt x="110" y="92"/>
                    <a:pt x="108" y="92"/>
                  </a:cubicBezTo>
                  <a:cubicBezTo>
                    <a:pt x="106" y="92"/>
                    <a:pt x="105" y="93"/>
                    <a:pt x="104" y="95"/>
                  </a:cubicBezTo>
                  <a:cubicBezTo>
                    <a:pt x="104" y="94"/>
                    <a:pt x="104" y="94"/>
                    <a:pt x="104" y="94"/>
                  </a:cubicBezTo>
                  <a:cubicBezTo>
                    <a:pt x="100" y="98"/>
                    <a:pt x="100" y="98"/>
                    <a:pt x="100" y="98"/>
                  </a:cubicBezTo>
                  <a:cubicBezTo>
                    <a:pt x="100" y="72"/>
                    <a:pt x="100" y="72"/>
                    <a:pt x="100" y="72"/>
                  </a:cubicBezTo>
                  <a:cubicBezTo>
                    <a:pt x="104" y="72"/>
                    <a:pt x="104" y="72"/>
                    <a:pt x="104" y="72"/>
                  </a:cubicBezTo>
                  <a:cubicBezTo>
                    <a:pt x="104" y="74"/>
                    <a:pt x="106" y="76"/>
                    <a:pt x="108" y="76"/>
                  </a:cubicBezTo>
                  <a:cubicBezTo>
                    <a:pt x="110" y="76"/>
                    <a:pt x="112" y="74"/>
                    <a:pt x="112" y="72"/>
                  </a:cubicBezTo>
                  <a:cubicBezTo>
                    <a:pt x="128" y="72"/>
                    <a:pt x="128" y="72"/>
                    <a:pt x="128" y="72"/>
                  </a:cubicBezTo>
                  <a:cubicBezTo>
                    <a:pt x="128" y="74"/>
                    <a:pt x="130" y="76"/>
                    <a:pt x="132" y="76"/>
                  </a:cubicBezTo>
                  <a:cubicBezTo>
                    <a:pt x="134" y="76"/>
                    <a:pt x="136" y="74"/>
                    <a:pt x="136" y="72"/>
                  </a:cubicBezTo>
                  <a:cubicBezTo>
                    <a:pt x="140" y="72"/>
                    <a:pt x="140" y="72"/>
                    <a:pt x="140" y="72"/>
                  </a:cubicBezTo>
                  <a:cubicBezTo>
                    <a:pt x="140" y="98"/>
                    <a:pt x="140" y="98"/>
                    <a:pt x="140" y="98"/>
                  </a:cubicBezTo>
                  <a:cubicBezTo>
                    <a:pt x="136" y="94"/>
                    <a:pt x="136" y="94"/>
                    <a:pt x="136" y="94"/>
                  </a:cubicBezTo>
                  <a:lnTo>
                    <a:pt x="136" y="95"/>
                  </a:lnTo>
                  <a:close/>
                  <a:moveTo>
                    <a:pt x="46" y="8"/>
                  </a:moveTo>
                  <a:cubicBezTo>
                    <a:pt x="92" y="8"/>
                    <a:pt x="92" y="8"/>
                    <a:pt x="92" y="8"/>
                  </a:cubicBezTo>
                  <a:cubicBezTo>
                    <a:pt x="92" y="64"/>
                    <a:pt x="92" y="64"/>
                    <a:pt x="92" y="64"/>
                  </a:cubicBezTo>
                  <a:cubicBezTo>
                    <a:pt x="11" y="64"/>
                    <a:pt x="11" y="64"/>
                    <a:pt x="11" y="64"/>
                  </a:cubicBezTo>
                  <a:lnTo>
                    <a:pt x="46" y="8"/>
                  </a:lnTo>
                  <a:close/>
                  <a:moveTo>
                    <a:pt x="100" y="232"/>
                  </a:moveTo>
                  <a:cubicBezTo>
                    <a:pt x="100" y="218"/>
                    <a:pt x="100" y="218"/>
                    <a:pt x="100" y="218"/>
                  </a:cubicBezTo>
                  <a:cubicBezTo>
                    <a:pt x="104" y="222"/>
                    <a:pt x="104" y="222"/>
                    <a:pt x="104" y="222"/>
                  </a:cubicBezTo>
                  <a:cubicBezTo>
                    <a:pt x="120" y="206"/>
                    <a:pt x="120" y="206"/>
                    <a:pt x="120" y="206"/>
                  </a:cubicBezTo>
                  <a:cubicBezTo>
                    <a:pt x="136" y="222"/>
                    <a:pt x="136" y="222"/>
                    <a:pt x="136" y="222"/>
                  </a:cubicBezTo>
                  <a:cubicBezTo>
                    <a:pt x="140" y="218"/>
                    <a:pt x="140" y="218"/>
                    <a:pt x="140" y="218"/>
                  </a:cubicBezTo>
                  <a:cubicBezTo>
                    <a:pt x="140" y="232"/>
                    <a:pt x="140" y="232"/>
                    <a:pt x="140" y="232"/>
                  </a:cubicBezTo>
                  <a:lnTo>
                    <a:pt x="100" y="232"/>
                  </a:lnTo>
                  <a:close/>
                  <a:moveTo>
                    <a:pt x="148" y="232"/>
                  </a:moveTo>
                  <a:cubicBezTo>
                    <a:pt x="148" y="198"/>
                    <a:pt x="148" y="198"/>
                    <a:pt x="148" y="198"/>
                  </a:cubicBezTo>
                  <a:cubicBezTo>
                    <a:pt x="136" y="210"/>
                    <a:pt x="136" y="210"/>
                    <a:pt x="136" y="210"/>
                  </a:cubicBezTo>
                  <a:cubicBezTo>
                    <a:pt x="120" y="194"/>
                    <a:pt x="120" y="194"/>
                    <a:pt x="120" y="194"/>
                  </a:cubicBezTo>
                  <a:cubicBezTo>
                    <a:pt x="104" y="210"/>
                    <a:pt x="104" y="210"/>
                    <a:pt x="104" y="210"/>
                  </a:cubicBezTo>
                  <a:cubicBezTo>
                    <a:pt x="92" y="198"/>
                    <a:pt x="92" y="198"/>
                    <a:pt x="92" y="198"/>
                  </a:cubicBezTo>
                  <a:cubicBezTo>
                    <a:pt x="92" y="232"/>
                    <a:pt x="92" y="232"/>
                    <a:pt x="92" y="232"/>
                  </a:cubicBezTo>
                  <a:cubicBezTo>
                    <a:pt x="8" y="232"/>
                    <a:pt x="8" y="232"/>
                    <a:pt x="8" y="232"/>
                  </a:cubicBezTo>
                  <a:cubicBezTo>
                    <a:pt x="8" y="72"/>
                    <a:pt x="8" y="72"/>
                    <a:pt x="8" y="72"/>
                  </a:cubicBezTo>
                  <a:cubicBezTo>
                    <a:pt x="92" y="72"/>
                    <a:pt x="92" y="72"/>
                    <a:pt x="92" y="72"/>
                  </a:cubicBezTo>
                  <a:cubicBezTo>
                    <a:pt x="92" y="118"/>
                    <a:pt x="92" y="118"/>
                    <a:pt x="92" y="118"/>
                  </a:cubicBezTo>
                  <a:cubicBezTo>
                    <a:pt x="104" y="106"/>
                    <a:pt x="104" y="106"/>
                    <a:pt x="104" y="106"/>
                  </a:cubicBezTo>
                  <a:cubicBezTo>
                    <a:pt x="120" y="122"/>
                    <a:pt x="120" y="122"/>
                    <a:pt x="120" y="122"/>
                  </a:cubicBezTo>
                  <a:cubicBezTo>
                    <a:pt x="136" y="106"/>
                    <a:pt x="136" y="106"/>
                    <a:pt x="136" y="106"/>
                  </a:cubicBezTo>
                  <a:cubicBezTo>
                    <a:pt x="148" y="118"/>
                    <a:pt x="148" y="118"/>
                    <a:pt x="148" y="118"/>
                  </a:cubicBezTo>
                  <a:cubicBezTo>
                    <a:pt x="148" y="72"/>
                    <a:pt x="148" y="72"/>
                    <a:pt x="148" y="72"/>
                  </a:cubicBezTo>
                  <a:cubicBezTo>
                    <a:pt x="232" y="72"/>
                    <a:pt x="232" y="72"/>
                    <a:pt x="232" y="72"/>
                  </a:cubicBezTo>
                  <a:cubicBezTo>
                    <a:pt x="232" y="232"/>
                    <a:pt x="232" y="232"/>
                    <a:pt x="232" y="232"/>
                  </a:cubicBezTo>
                  <a:lnTo>
                    <a:pt x="148" y="232"/>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1" name="Google Shape;871;p51"/>
            <p:cNvSpPr/>
            <p:nvPr/>
          </p:nvSpPr>
          <p:spPr>
            <a:xfrm>
              <a:off x="2794000" y="3262313"/>
              <a:ext cx="255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2" name="Google Shape;872;p51"/>
            <p:cNvSpPr/>
            <p:nvPr/>
          </p:nvSpPr>
          <p:spPr>
            <a:xfrm>
              <a:off x="2752725" y="330200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3" name="Google Shape;873;p51"/>
            <p:cNvSpPr/>
            <p:nvPr/>
          </p:nvSpPr>
          <p:spPr>
            <a:xfrm>
              <a:off x="2752725" y="3381375"/>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4" name="Google Shape;874;p51"/>
            <p:cNvSpPr/>
            <p:nvPr/>
          </p:nvSpPr>
          <p:spPr>
            <a:xfrm>
              <a:off x="2794000" y="3341688"/>
              <a:ext cx="255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5" name="Google Shape;875;p51"/>
            <p:cNvSpPr/>
            <p:nvPr/>
          </p:nvSpPr>
          <p:spPr>
            <a:xfrm>
              <a:off x="2833688" y="3302000"/>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6" name="Google Shape;876;p51"/>
            <p:cNvSpPr/>
            <p:nvPr/>
          </p:nvSpPr>
          <p:spPr>
            <a:xfrm>
              <a:off x="2833688" y="3381375"/>
              <a:ext cx="270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7" name="Google Shape;877;p51"/>
            <p:cNvSpPr/>
            <p:nvPr/>
          </p:nvSpPr>
          <p:spPr>
            <a:xfrm>
              <a:off x="2794000" y="3421063"/>
              <a:ext cx="25500" cy="270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78" name="Google Shape;878;p51"/>
            <p:cNvSpPr/>
            <p:nvPr/>
          </p:nvSpPr>
          <p:spPr>
            <a:xfrm>
              <a:off x="2794000" y="3502025"/>
              <a:ext cx="25500" cy="25500"/>
            </a:xfrm>
            <a:prstGeom prst="ellipse">
              <a:avLst/>
            </a:pr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879" name="Google Shape;879;p51"/>
          <p:cNvSpPr/>
          <p:nvPr/>
        </p:nvSpPr>
        <p:spPr>
          <a:xfrm>
            <a:off x="6515149" y="1814349"/>
            <a:ext cx="819300" cy="804900"/>
          </a:xfrm>
          <a:prstGeom prst="ellipse">
            <a:avLst/>
          </a:prstGeom>
          <a:solidFill>
            <a:srgbClr val="FEFFFF"/>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sp>
        <p:nvSpPr>
          <p:cNvPr id="880" name="Google Shape;880;p51"/>
          <p:cNvSpPr/>
          <p:nvPr/>
        </p:nvSpPr>
        <p:spPr>
          <a:xfrm>
            <a:off x="6741961" y="2033901"/>
            <a:ext cx="365798" cy="365800"/>
          </a:xfrm>
          <a:custGeom>
            <a:avLst/>
            <a:gdLst/>
            <a:ahLst/>
            <a:cxnLst/>
            <a:rect l="l" t="t" r="r" b="b"/>
            <a:pathLst>
              <a:path w="2048" h="2052" extrusionOk="0">
                <a:moveTo>
                  <a:pt x="1946" y="1233"/>
                </a:moveTo>
                <a:cubicBezTo>
                  <a:pt x="1809" y="1233"/>
                  <a:pt x="1809" y="1233"/>
                  <a:pt x="1809" y="1233"/>
                </a:cubicBezTo>
                <a:cubicBezTo>
                  <a:pt x="1809" y="1139"/>
                  <a:pt x="1733" y="1062"/>
                  <a:pt x="1638" y="1062"/>
                </a:cubicBezTo>
                <a:cubicBezTo>
                  <a:pt x="1434" y="1062"/>
                  <a:pt x="1434" y="1062"/>
                  <a:pt x="1434" y="1062"/>
                </a:cubicBezTo>
                <a:cubicBezTo>
                  <a:pt x="1339" y="1062"/>
                  <a:pt x="1263" y="1139"/>
                  <a:pt x="1263" y="1233"/>
                </a:cubicBezTo>
                <a:cubicBezTo>
                  <a:pt x="1126" y="1233"/>
                  <a:pt x="1126" y="1233"/>
                  <a:pt x="1126" y="1233"/>
                </a:cubicBezTo>
                <a:cubicBezTo>
                  <a:pt x="1087" y="1233"/>
                  <a:pt x="1051" y="1256"/>
                  <a:pt x="1034" y="1292"/>
                </a:cubicBezTo>
                <a:cubicBezTo>
                  <a:pt x="986" y="1278"/>
                  <a:pt x="937" y="1269"/>
                  <a:pt x="887" y="1267"/>
                </a:cubicBezTo>
                <a:cubicBezTo>
                  <a:pt x="875" y="1267"/>
                  <a:pt x="863" y="1274"/>
                  <a:pt x="857" y="1286"/>
                </a:cubicBezTo>
                <a:cubicBezTo>
                  <a:pt x="856" y="1288"/>
                  <a:pt x="855" y="1290"/>
                  <a:pt x="853" y="1293"/>
                </a:cubicBezTo>
                <a:cubicBezTo>
                  <a:pt x="853" y="1183"/>
                  <a:pt x="853" y="1183"/>
                  <a:pt x="853" y="1183"/>
                </a:cubicBezTo>
                <a:cubicBezTo>
                  <a:pt x="1039" y="1143"/>
                  <a:pt x="1189" y="1005"/>
                  <a:pt x="1245" y="823"/>
                </a:cubicBezTo>
                <a:cubicBezTo>
                  <a:pt x="1297" y="823"/>
                  <a:pt x="1297" y="823"/>
                  <a:pt x="1297" y="823"/>
                </a:cubicBezTo>
                <a:cubicBezTo>
                  <a:pt x="1354" y="823"/>
                  <a:pt x="1399" y="777"/>
                  <a:pt x="1399" y="721"/>
                </a:cubicBezTo>
                <a:cubicBezTo>
                  <a:pt x="1399" y="678"/>
                  <a:pt x="1372" y="639"/>
                  <a:pt x="1331" y="625"/>
                </a:cubicBezTo>
                <a:cubicBezTo>
                  <a:pt x="1331" y="614"/>
                  <a:pt x="1331" y="604"/>
                  <a:pt x="1331" y="601"/>
                </a:cubicBezTo>
                <a:cubicBezTo>
                  <a:pt x="1326" y="267"/>
                  <a:pt x="1051" y="0"/>
                  <a:pt x="717" y="4"/>
                </a:cubicBezTo>
                <a:cubicBezTo>
                  <a:pt x="382" y="0"/>
                  <a:pt x="108" y="267"/>
                  <a:pt x="102" y="601"/>
                </a:cubicBezTo>
                <a:cubicBezTo>
                  <a:pt x="102" y="604"/>
                  <a:pt x="102" y="614"/>
                  <a:pt x="103" y="625"/>
                </a:cubicBezTo>
                <a:cubicBezTo>
                  <a:pt x="88" y="629"/>
                  <a:pt x="75" y="638"/>
                  <a:pt x="65" y="648"/>
                </a:cubicBezTo>
                <a:cubicBezTo>
                  <a:pt x="45" y="667"/>
                  <a:pt x="34" y="694"/>
                  <a:pt x="34" y="721"/>
                </a:cubicBezTo>
                <a:cubicBezTo>
                  <a:pt x="34" y="777"/>
                  <a:pt x="80" y="823"/>
                  <a:pt x="137" y="823"/>
                </a:cubicBezTo>
                <a:cubicBezTo>
                  <a:pt x="189" y="823"/>
                  <a:pt x="189" y="823"/>
                  <a:pt x="189" y="823"/>
                </a:cubicBezTo>
                <a:cubicBezTo>
                  <a:pt x="244" y="1005"/>
                  <a:pt x="394" y="1143"/>
                  <a:pt x="580" y="1183"/>
                </a:cubicBezTo>
                <a:cubicBezTo>
                  <a:pt x="580" y="1293"/>
                  <a:pt x="580" y="1293"/>
                  <a:pt x="580" y="1293"/>
                </a:cubicBezTo>
                <a:cubicBezTo>
                  <a:pt x="579" y="1290"/>
                  <a:pt x="578" y="1288"/>
                  <a:pt x="577" y="1286"/>
                </a:cubicBezTo>
                <a:cubicBezTo>
                  <a:pt x="571" y="1274"/>
                  <a:pt x="559" y="1267"/>
                  <a:pt x="546" y="1267"/>
                </a:cubicBezTo>
                <a:cubicBezTo>
                  <a:pt x="484" y="1270"/>
                  <a:pt x="423" y="1282"/>
                  <a:pt x="365" y="1303"/>
                </a:cubicBezTo>
                <a:cubicBezTo>
                  <a:pt x="363" y="1304"/>
                  <a:pt x="362" y="1304"/>
                  <a:pt x="360" y="1305"/>
                </a:cubicBezTo>
                <a:cubicBezTo>
                  <a:pt x="359" y="1306"/>
                  <a:pt x="357" y="1307"/>
                  <a:pt x="355" y="1308"/>
                </a:cubicBezTo>
                <a:cubicBezTo>
                  <a:pt x="355" y="1308"/>
                  <a:pt x="353" y="1309"/>
                  <a:pt x="351" y="1311"/>
                </a:cubicBezTo>
                <a:cubicBezTo>
                  <a:pt x="146" y="1355"/>
                  <a:pt x="0" y="1536"/>
                  <a:pt x="0" y="1745"/>
                </a:cubicBezTo>
                <a:cubicBezTo>
                  <a:pt x="0" y="1950"/>
                  <a:pt x="0" y="1950"/>
                  <a:pt x="0" y="1950"/>
                </a:cubicBezTo>
                <a:cubicBezTo>
                  <a:pt x="0" y="2006"/>
                  <a:pt x="46" y="2052"/>
                  <a:pt x="102" y="2052"/>
                </a:cubicBezTo>
                <a:cubicBezTo>
                  <a:pt x="1946" y="2052"/>
                  <a:pt x="1946" y="2052"/>
                  <a:pt x="1946" y="2052"/>
                </a:cubicBezTo>
                <a:cubicBezTo>
                  <a:pt x="2002" y="2052"/>
                  <a:pt x="2048" y="2006"/>
                  <a:pt x="2048" y="1950"/>
                </a:cubicBezTo>
                <a:cubicBezTo>
                  <a:pt x="2048" y="1335"/>
                  <a:pt x="2048" y="1335"/>
                  <a:pt x="2048" y="1335"/>
                </a:cubicBezTo>
                <a:cubicBezTo>
                  <a:pt x="2048" y="1279"/>
                  <a:pt x="2002" y="1233"/>
                  <a:pt x="1946" y="1233"/>
                </a:cubicBezTo>
                <a:close/>
                <a:moveTo>
                  <a:pt x="1434" y="1130"/>
                </a:moveTo>
                <a:cubicBezTo>
                  <a:pt x="1638" y="1130"/>
                  <a:pt x="1638" y="1130"/>
                  <a:pt x="1638" y="1130"/>
                </a:cubicBezTo>
                <a:cubicBezTo>
                  <a:pt x="1695" y="1130"/>
                  <a:pt x="1741" y="1176"/>
                  <a:pt x="1741" y="1233"/>
                </a:cubicBezTo>
                <a:cubicBezTo>
                  <a:pt x="1331" y="1233"/>
                  <a:pt x="1331" y="1233"/>
                  <a:pt x="1331" y="1233"/>
                </a:cubicBezTo>
                <a:cubicBezTo>
                  <a:pt x="1331" y="1176"/>
                  <a:pt x="1377" y="1130"/>
                  <a:pt x="1434" y="1130"/>
                </a:cubicBezTo>
                <a:close/>
                <a:moveTo>
                  <a:pt x="1092" y="1335"/>
                </a:moveTo>
                <a:cubicBezTo>
                  <a:pt x="1092" y="1316"/>
                  <a:pt x="1108" y="1301"/>
                  <a:pt x="1126" y="1301"/>
                </a:cubicBezTo>
                <a:cubicBezTo>
                  <a:pt x="1946" y="1301"/>
                  <a:pt x="1946" y="1301"/>
                  <a:pt x="1946" y="1301"/>
                </a:cubicBezTo>
                <a:cubicBezTo>
                  <a:pt x="1964" y="1301"/>
                  <a:pt x="1980" y="1316"/>
                  <a:pt x="1980" y="1335"/>
                </a:cubicBezTo>
                <a:cubicBezTo>
                  <a:pt x="1980" y="1438"/>
                  <a:pt x="1980" y="1438"/>
                  <a:pt x="1980" y="1438"/>
                </a:cubicBezTo>
                <a:cubicBezTo>
                  <a:pt x="1980" y="1475"/>
                  <a:pt x="1949" y="1506"/>
                  <a:pt x="1911" y="1506"/>
                </a:cubicBezTo>
                <a:cubicBezTo>
                  <a:pt x="1161" y="1506"/>
                  <a:pt x="1161" y="1506"/>
                  <a:pt x="1161" y="1506"/>
                </a:cubicBezTo>
                <a:cubicBezTo>
                  <a:pt x="1123" y="1506"/>
                  <a:pt x="1092" y="1475"/>
                  <a:pt x="1092" y="1438"/>
                </a:cubicBezTo>
                <a:lnTo>
                  <a:pt x="1092" y="1335"/>
                </a:lnTo>
                <a:close/>
                <a:moveTo>
                  <a:pt x="1468" y="1574"/>
                </a:moveTo>
                <a:cubicBezTo>
                  <a:pt x="1604" y="1574"/>
                  <a:pt x="1604" y="1574"/>
                  <a:pt x="1604" y="1574"/>
                </a:cubicBezTo>
                <a:cubicBezTo>
                  <a:pt x="1604" y="1662"/>
                  <a:pt x="1604" y="1662"/>
                  <a:pt x="1604" y="1662"/>
                </a:cubicBezTo>
                <a:cubicBezTo>
                  <a:pt x="1536" y="1731"/>
                  <a:pt x="1536" y="1731"/>
                  <a:pt x="1536" y="1731"/>
                </a:cubicBezTo>
                <a:cubicBezTo>
                  <a:pt x="1468" y="1662"/>
                  <a:pt x="1468" y="1662"/>
                  <a:pt x="1468" y="1662"/>
                </a:cubicBezTo>
                <a:lnTo>
                  <a:pt x="1468" y="1574"/>
                </a:lnTo>
                <a:close/>
                <a:moveTo>
                  <a:pt x="370" y="1561"/>
                </a:moveTo>
                <a:cubicBezTo>
                  <a:pt x="342" y="1547"/>
                  <a:pt x="308" y="1546"/>
                  <a:pt x="278" y="1556"/>
                </a:cubicBezTo>
                <a:cubicBezTo>
                  <a:pt x="291" y="1495"/>
                  <a:pt x="321" y="1438"/>
                  <a:pt x="364" y="1392"/>
                </a:cubicBezTo>
                <a:cubicBezTo>
                  <a:pt x="399" y="1465"/>
                  <a:pt x="475" y="1608"/>
                  <a:pt x="555" y="1666"/>
                </a:cubicBezTo>
                <a:cubicBezTo>
                  <a:pt x="600" y="1734"/>
                  <a:pt x="633" y="1809"/>
                  <a:pt x="653" y="1888"/>
                </a:cubicBezTo>
                <a:cubicBezTo>
                  <a:pt x="616" y="1854"/>
                  <a:pt x="570" y="1830"/>
                  <a:pt x="520" y="1819"/>
                </a:cubicBezTo>
                <a:cubicBezTo>
                  <a:pt x="472" y="1809"/>
                  <a:pt x="423" y="1812"/>
                  <a:pt x="376" y="1828"/>
                </a:cubicBezTo>
                <a:cubicBezTo>
                  <a:pt x="375" y="1778"/>
                  <a:pt x="383" y="1729"/>
                  <a:pt x="400" y="1682"/>
                </a:cubicBezTo>
                <a:cubicBezTo>
                  <a:pt x="406" y="1670"/>
                  <a:pt x="409" y="1656"/>
                  <a:pt x="410" y="1642"/>
                </a:cubicBezTo>
                <a:cubicBezTo>
                  <a:pt x="413" y="1610"/>
                  <a:pt x="398" y="1579"/>
                  <a:pt x="370" y="1561"/>
                </a:cubicBezTo>
                <a:close/>
                <a:moveTo>
                  <a:pt x="717" y="1579"/>
                </a:moveTo>
                <a:cubicBezTo>
                  <a:pt x="750" y="1599"/>
                  <a:pt x="780" y="1622"/>
                  <a:pt x="809" y="1647"/>
                </a:cubicBezTo>
                <a:cubicBezTo>
                  <a:pt x="768" y="1714"/>
                  <a:pt x="737" y="1786"/>
                  <a:pt x="717" y="1861"/>
                </a:cubicBezTo>
                <a:cubicBezTo>
                  <a:pt x="697" y="1786"/>
                  <a:pt x="666" y="1714"/>
                  <a:pt x="625" y="1647"/>
                </a:cubicBezTo>
                <a:cubicBezTo>
                  <a:pt x="653" y="1622"/>
                  <a:pt x="684" y="1599"/>
                  <a:pt x="717" y="1579"/>
                </a:cubicBezTo>
                <a:close/>
                <a:moveTo>
                  <a:pt x="878" y="1666"/>
                </a:moveTo>
                <a:cubicBezTo>
                  <a:pt x="939" y="1614"/>
                  <a:pt x="988" y="1551"/>
                  <a:pt x="1024" y="1480"/>
                </a:cubicBezTo>
                <a:cubicBezTo>
                  <a:pt x="1024" y="1819"/>
                  <a:pt x="1024" y="1819"/>
                  <a:pt x="1024" y="1819"/>
                </a:cubicBezTo>
                <a:cubicBezTo>
                  <a:pt x="936" y="1801"/>
                  <a:pt x="845" y="1826"/>
                  <a:pt x="780" y="1888"/>
                </a:cubicBezTo>
                <a:cubicBezTo>
                  <a:pt x="800" y="1809"/>
                  <a:pt x="833" y="1734"/>
                  <a:pt x="878" y="1666"/>
                </a:cubicBezTo>
                <a:close/>
                <a:moveTo>
                  <a:pt x="1024" y="1889"/>
                </a:moveTo>
                <a:cubicBezTo>
                  <a:pt x="1024" y="1950"/>
                  <a:pt x="1024" y="1950"/>
                  <a:pt x="1024" y="1950"/>
                </a:cubicBezTo>
                <a:cubicBezTo>
                  <a:pt x="1024" y="1961"/>
                  <a:pt x="1026" y="1973"/>
                  <a:pt x="1030" y="1984"/>
                </a:cubicBezTo>
                <a:cubicBezTo>
                  <a:pt x="783" y="1984"/>
                  <a:pt x="783" y="1984"/>
                  <a:pt x="783" y="1984"/>
                </a:cubicBezTo>
                <a:cubicBezTo>
                  <a:pt x="873" y="1874"/>
                  <a:pt x="965" y="1872"/>
                  <a:pt x="1024" y="1889"/>
                </a:cubicBezTo>
                <a:close/>
                <a:moveTo>
                  <a:pt x="908" y="1337"/>
                </a:moveTo>
                <a:cubicBezTo>
                  <a:pt x="943" y="1340"/>
                  <a:pt x="977" y="1347"/>
                  <a:pt x="1011" y="1356"/>
                </a:cubicBezTo>
                <a:cubicBezTo>
                  <a:pt x="978" y="1427"/>
                  <a:pt x="915" y="1543"/>
                  <a:pt x="855" y="1597"/>
                </a:cubicBezTo>
                <a:cubicBezTo>
                  <a:pt x="829" y="1573"/>
                  <a:pt x="801" y="1552"/>
                  <a:pt x="771" y="1532"/>
                </a:cubicBezTo>
                <a:cubicBezTo>
                  <a:pt x="824" y="1472"/>
                  <a:pt x="869" y="1406"/>
                  <a:pt x="908" y="1337"/>
                </a:cubicBezTo>
                <a:close/>
                <a:moveTo>
                  <a:pt x="1297" y="755"/>
                </a:moveTo>
                <a:cubicBezTo>
                  <a:pt x="1259" y="755"/>
                  <a:pt x="1259" y="755"/>
                  <a:pt x="1259" y="755"/>
                </a:cubicBezTo>
                <a:cubicBezTo>
                  <a:pt x="1259" y="753"/>
                  <a:pt x="1260" y="751"/>
                  <a:pt x="1260" y="749"/>
                </a:cubicBezTo>
                <a:cubicBezTo>
                  <a:pt x="1262" y="731"/>
                  <a:pt x="1263" y="714"/>
                  <a:pt x="1263" y="697"/>
                </a:cubicBezTo>
                <a:cubicBezTo>
                  <a:pt x="1263" y="693"/>
                  <a:pt x="1263" y="690"/>
                  <a:pt x="1262" y="687"/>
                </a:cubicBezTo>
                <a:cubicBezTo>
                  <a:pt x="1297" y="687"/>
                  <a:pt x="1297" y="687"/>
                  <a:pt x="1297" y="687"/>
                </a:cubicBezTo>
                <a:cubicBezTo>
                  <a:pt x="1306" y="687"/>
                  <a:pt x="1315" y="690"/>
                  <a:pt x="1321" y="697"/>
                </a:cubicBezTo>
                <a:cubicBezTo>
                  <a:pt x="1328" y="703"/>
                  <a:pt x="1331" y="712"/>
                  <a:pt x="1331" y="721"/>
                </a:cubicBezTo>
                <a:cubicBezTo>
                  <a:pt x="1331" y="740"/>
                  <a:pt x="1316" y="755"/>
                  <a:pt x="1297" y="755"/>
                </a:cubicBezTo>
                <a:close/>
                <a:moveTo>
                  <a:pt x="717" y="72"/>
                </a:moveTo>
                <a:cubicBezTo>
                  <a:pt x="1014" y="68"/>
                  <a:pt x="1258" y="305"/>
                  <a:pt x="1263" y="601"/>
                </a:cubicBezTo>
                <a:cubicBezTo>
                  <a:pt x="1263" y="618"/>
                  <a:pt x="1263" y="618"/>
                  <a:pt x="1263" y="618"/>
                </a:cubicBezTo>
                <a:cubicBezTo>
                  <a:pt x="1256" y="618"/>
                  <a:pt x="1256" y="618"/>
                  <a:pt x="1256" y="618"/>
                </a:cubicBezTo>
                <a:cubicBezTo>
                  <a:pt x="1256" y="615"/>
                  <a:pt x="1255" y="612"/>
                  <a:pt x="1255" y="609"/>
                </a:cubicBezTo>
                <a:cubicBezTo>
                  <a:pt x="1251" y="592"/>
                  <a:pt x="1247" y="576"/>
                  <a:pt x="1243" y="561"/>
                </a:cubicBezTo>
                <a:cubicBezTo>
                  <a:pt x="1243" y="560"/>
                  <a:pt x="1242" y="560"/>
                  <a:pt x="1242" y="559"/>
                </a:cubicBezTo>
                <a:cubicBezTo>
                  <a:pt x="1242" y="559"/>
                  <a:pt x="1242" y="558"/>
                  <a:pt x="1241" y="557"/>
                </a:cubicBezTo>
                <a:cubicBezTo>
                  <a:pt x="1200" y="463"/>
                  <a:pt x="1110" y="299"/>
                  <a:pt x="962" y="257"/>
                </a:cubicBezTo>
                <a:cubicBezTo>
                  <a:pt x="877" y="236"/>
                  <a:pt x="788" y="254"/>
                  <a:pt x="717" y="305"/>
                </a:cubicBezTo>
                <a:cubicBezTo>
                  <a:pt x="646" y="254"/>
                  <a:pt x="556" y="236"/>
                  <a:pt x="472" y="257"/>
                </a:cubicBezTo>
                <a:cubicBezTo>
                  <a:pt x="324" y="299"/>
                  <a:pt x="233" y="463"/>
                  <a:pt x="192" y="557"/>
                </a:cubicBezTo>
                <a:cubicBezTo>
                  <a:pt x="192" y="558"/>
                  <a:pt x="192" y="559"/>
                  <a:pt x="192" y="559"/>
                </a:cubicBezTo>
                <a:cubicBezTo>
                  <a:pt x="192" y="560"/>
                  <a:pt x="191" y="560"/>
                  <a:pt x="191" y="561"/>
                </a:cubicBezTo>
                <a:cubicBezTo>
                  <a:pt x="186" y="576"/>
                  <a:pt x="182" y="592"/>
                  <a:pt x="179" y="610"/>
                </a:cubicBezTo>
                <a:cubicBezTo>
                  <a:pt x="178" y="613"/>
                  <a:pt x="178" y="616"/>
                  <a:pt x="178" y="618"/>
                </a:cubicBezTo>
                <a:cubicBezTo>
                  <a:pt x="171" y="618"/>
                  <a:pt x="171" y="618"/>
                  <a:pt x="171" y="618"/>
                </a:cubicBezTo>
                <a:cubicBezTo>
                  <a:pt x="171" y="610"/>
                  <a:pt x="171" y="603"/>
                  <a:pt x="171" y="601"/>
                </a:cubicBezTo>
                <a:cubicBezTo>
                  <a:pt x="176" y="305"/>
                  <a:pt x="420" y="68"/>
                  <a:pt x="717" y="72"/>
                </a:cubicBezTo>
                <a:close/>
                <a:moveTo>
                  <a:pt x="137" y="755"/>
                </a:moveTo>
                <a:cubicBezTo>
                  <a:pt x="118" y="755"/>
                  <a:pt x="102" y="740"/>
                  <a:pt x="102" y="721"/>
                </a:cubicBezTo>
                <a:cubicBezTo>
                  <a:pt x="102" y="712"/>
                  <a:pt x="106" y="703"/>
                  <a:pt x="113" y="696"/>
                </a:cubicBezTo>
                <a:cubicBezTo>
                  <a:pt x="119" y="690"/>
                  <a:pt x="128" y="687"/>
                  <a:pt x="137" y="687"/>
                </a:cubicBezTo>
                <a:cubicBezTo>
                  <a:pt x="171" y="687"/>
                  <a:pt x="171" y="687"/>
                  <a:pt x="171" y="687"/>
                </a:cubicBezTo>
                <a:cubicBezTo>
                  <a:pt x="171" y="690"/>
                  <a:pt x="171" y="693"/>
                  <a:pt x="171" y="697"/>
                </a:cubicBezTo>
                <a:cubicBezTo>
                  <a:pt x="171" y="714"/>
                  <a:pt x="172" y="731"/>
                  <a:pt x="174" y="749"/>
                </a:cubicBezTo>
                <a:cubicBezTo>
                  <a:pt x="174" y="751"/>
                  <a:pt x="174" y="753"/>
                  <a:pt x="175" y="755"/>
                </a:cubicBezTo>
                <a:lnTo>
                  <a:pt x="137" y="755"/>
                </a:lnTo>
                <a:close/>
                <a:moveTo>
                  <a:pt x="242" y="741"/>
                </a:moveTo>
                <a:cubicBezTo>
                  <a:pt x="237" y="702"/>
                  <a:pt x="238" y="662"/>
                  <a:pt x="246" y="623"/>
                </a:cubicBezTo>
                <a:cubicBezTo>
                  <a:pt x="249" y="609"/>
                  <a:pt x="252" y="595"/>
                  <a:pt x="256" y="582"/>
                </a:cubicBezTo>
                <a:cubicBezTo>
                  <a:pt x="286" y="514"/>
                  <a:pt x="367" y="358"/>
                  <a:pt x="490" y="323"/>
                </a:cubicBezTo>
                <a:cubicBezTo>
                  <a:pt x="554" y="305"/>
                  <a:pt x="624" y="322"/>
                  <a:pt x="697" y="373"/>
                </a:cubicBezTo>
                <a:cubicBezTo>
                  <a:pt x="698" y="374"/>
                  <a:pt x="698" y="374"/>
                  <a:pt x="698" y="374"/>
                </a:cubicBezTo>
                <a:cubicBezTo>
                  <a:pt x="700" y="375"/>
                  <a:pt x="703" y="376"/>
                  <a:pt x="705" y="377"/>
                </a:cubicBezTo>
                <a:cubicBezTo>
                  <a:pt x="707" y="378"/>
                  <a:pt x="709" y="378"/>
                  <a:pt x="710" y="379"/>
                </a:cubicBezTo>
                <a:cubicBezTo>
                  <a:pt x="716" y="380"/>
                  <a:pt x="723" y="380"/>
                  <a:pt x="728" y="377"/>
                </a:cubicBezTo>
                <a:cubicBezTo>
                  <a:pt x="731" y="376"/>
                  <a:pt x="733" y="375"/>
                  <a:pt x="736" y="374"/>
                </a:cubicBezTo>
                <a:cubicBezTo>
                  <a:pt x="736" y="374"/>
                  <a:pt x="736" y="374"/>
                  <a:pt x="736" y="373"/>
                </a:cubicBezTo>
                <a:cubicBezTo>
                  <a:pt x="810" y="322"/>
                  <a:pt x="879" y="305"/>
                  <a:pt x="943" y="323"/>
                </a:cubicBezTo>
                <a:cubicBezTo>
                  <a:pt x="1067" y="358"/>
                  <a:pt x="1148" y="514"/>
                  <a:pt x="1178" y="582"/>
                </a:cubicBezTo>
                <a:cubicBezTo>
                  <a:pt x="1178" y="582"/>
                  <a:pt x="1178" y="582"/>
                  <a:pt x="1178" y="582"/>
                </a:cubicBezTo>
                <a:cubicBezTo>
                  <a:pt x="1182" y="595"/>
                  <a:pt x="1185" y="609"/>
                  <a:pt x="1188" y="622"/>
                </a:cubicBezTo>
                <a:cubicBezTo>
                  <a:pt x="1195" y="661"/>
                  <a:pt x="1197" y="701"/>
                  <a:pt x="1192" y="741"/>
                </a:cubicBezTo>
                <a:cubicBezTo>
                  <a:pt x="1167" y="963"/>
                  <a:pt x="963" y="1130"/>
                  <a:pt x="717" y="1130"/>
                </a:cubicBezTo>
                <a:cubicBezTo>
                  <a:pt x="471" y="1130"/>
                  <a:pt x="267" y="963"/>
                  <a:pt x="242" y="741"/>
                </a:cubicBezTo>
                <a:close/>
                <a:moveTo>
                  <a:pt x="649" y="1194"/>
                </a:moveTo>
                <a:cubicBezTo>
                  <a:pt x="671" y="1197"/>
                  <a:pt x="694" y="1199"/>
                  <a:pt x="717" y="1199"/>
                </a:cubicBezTo>
                <a:cubicBezTo>
                  <a:pt x="740" y="1199"/>
                  <a:pt x="762" y="1197"/>
                  <a:pt x="785" y="1194"/>
                </a:cubicBezTo>
                <a:cubicBezTo>
                  <a:pt x="785" y="1404"/>
                  <a:pt x="785" y="1404"/>
                  <a:pt x="785" y="1404"/>
                </a:cubicBezTo>
                <a:cubicBezTo>
                  <a:pt x="764" y="1434"/>
                  <a:pt x="741" y="1462"/>
                  <a:pt x="717" y="1490"/>
                </a:cubicBezTo>
                <a:cubicBezTo>
                  <a:pt x="693" y="1462"/>
                  <a:pt x="670" y="1434"/>
                  <a:pt x="649" y="1404"/>
                </a:cubicBezTo>
                <a:lnTo>
                  <a:pt x="649" y="1194"/>
                </a:lnTo>
                <a:close/>
                <a:moveTo>
                  <a:pt x="526" y="1337"/>
                </a:moveTo>
                <a:cubicBezTo>
                  <a:pt x="564" y="1407"/>
                  <a:pt x="610" y="1472"/>
                  <a:pt x="663" y="1532"/>
                </a:cubicBezTo>
                <a:cubicBezTo>
                  <a:pt x="633" y="1552"/>
                  <a:pt x="605" y="1573"/>
                  <a:pt x="578" y="1597"/>
                </a:cubicBezTo>
                <a:cubicBezTo>
                  <a:pt x="519" y="1543"/>
                  <a:pt x="456" y="1427"/>
                  <a:pt x="423" y="1356"/>
                </a:cubicBezTo>
                <a:cubicBezTo>
                  <a:pt x="456" y="1347"/>
                  <a:pt x="491" y="1340"/>
                  <a:pt x="526" y="1337"/>
                </a:cubicBezTo>
                <a:close/>
                <a:moveTo>
                  <a:pt x="68" y="1950"/>
                </a:moveTo>
                <a:cubicBezTo>
                  <a:pt x="68" y="1745"/>
                  <a:pt x="68" y="1745"/>
                  <a:pt x="68" y="1745"/>
                </a:cubicBezTo>
                <a:cubicBezTo>
                  <a:pt x="68" y="1609"/>
                  <a:pt x="142" y="1484"/>
                  <a:pt x="260" y="1418"/>
                </a:cubicBezTo>
                <a:cubicBezTo>
                  <a:pt x="224" y="1475"/>
                  <a:pt x="205" y="1541"/>
                  <a:pt x="205" y="1608"/>
                </a:cubicBezTo>
                <a:cubicBezTo>
                  <a:pt x="205" y="1620"/>
                  <a:pt x="211" y="1631"/>
                  <a:pt x="221" y="1638"/>
                </a:cubicBezTo>
                <a:cubicBezTo>
                  <a:pt x="232" y="1644"/>
                  <a:pt x="245" y="1644"/>
                  <a:pt x="255" y="1638"/>
                </a:cubicBezTo>
                <a:cubicBezTo>
                  <a:pt x="279" y="1623"/>
                  <a:pt x="307" y="1617"/>
                  <a:pt x="335" y="1620"/>
                </a:cubicBezTo>
                <a:cubicBezTo>
                  <a:pt x="339" y="1622"/>
                  <a:pt x="341" y="1631"/>
                  <a:pt x="341" y="1642"/>
                </a:cubicBezTo>
                <a:cubicBezTo>
                  <a:pt x="341" y="1647"/>
                  <a:pt x="339" y="1652"/>
                  <a:pt x="337" y="1656"/>
                </a:cubicBezTo>
                <a:cubicBezTo>
                  <a:pt x="326" y="1684"/>
                  <a:pt x="307" y="1729"/>
                  <a:pt x="307" y="1881"/>
                </a:cubicBezTo>
                <a:cubicBezTo>
                  <a:pt x="307" y="1894"/>
                  <a:pt x="314" y="1905"/>
                  <a:pt x="325" y="1911"/>
                </a:cubicBezTo>
                <a:cubicBezTo>
                  <a:pt x="336" y="1917"/>
                  <a:pt x="350" y="1917"/>
                  <a:pt x="360" y="1910"/>
                </a:cubicBezTo>
                <a:cubicBezTo>
                  <a:pt x="404" y="1884"/>
                  <a:pt x="456" y="1875"/>
                  <a:pt x="506" y="1886"/>
                </a:cubicBezTo>
                <a:cubicBezTo>
                  <a:pt x="564" y="1901"/>
                  <a:pt x="615" y="1935"/>
                  <a:pt x="650" y="1984"/>
                </a:cubicBezTo>
                <a:cubicBezTo>
                  <a:pt x="102" y="1984"/>
                  <a:pt x="102" y="1984"/>
                  <a:pt x="102" y="1984"/>
                </a:cubicBezTo>
                <a:cubicBezTo>
                  <a:pt x="84" y="1984"/>
                  <a:pt x="68" y="1968"/>
                  <a:pt x="68" y="1950"/>
                </a:cubicBezTo>
                <a:close/>
                <a:moveTo>
                  <a:pt x="1946" y="1984"/>
                </a:moveTo>
                <a:cubicBezTo>
                  <a:pt x="1126" y="1984"/>
                  <a:pt x="1126" y="1984"/>
                  <a:pt x="1126" y="1984"/>
                </a:cubicBezTo>
                <a:cubicBezTo>
                  <a:pt x="1108" y="1984"/>
                  <a:pt x="1092" y="1968"/>
                  <a:pt x="1092" y="1950"/>
                </a:cubicBezTo>
                <a:cubicBezTo>
                  <a:pt x="1092" y="1555"/>
                  <a:pt x="1092" y="1555"/>
                  <a:pt x="1092" y="1555"/>
                </a:cubicBezTo>
                <a:cubicBezTo>
                  <a:pt x="1113" y="1567"/>
                  <a:pt x="1137" y="1574"/>
                  <a:pt x="1161" y="1574"/>
                </a:cubicBezTo>
                <a:cubicBezTo>
                  <a:pt x="1399" y="1574"/>
                  <a:pt x="1399" y="1574"/>
                  <a:pt x="1399" y="1574"/>
                </a:cubicBezTo>
                <a:cubicBezTo>
                  <a:pt x="1399" y="1677"/>
                  <a:pt x="1399" y="1677"/>
                  <a:pt x="1399" y="1677"/>
                </a:cubicBezTo>
                <a:cubicBezTo>
                  <a:pt x="1399" y="1686"/>
                  <a:pt x="1403" y="1694"/>
                  <a:pt x="1409" y="1701"/>
                </a:cubicBezTo>
                <a:cubicBezTo>
                  <a:pt x="1512" y="1803"/>
                  <a:pt x="1512" y="1803"/>
                  <a:pt x="1512" y="1803"/>
                </a:cubicBezTo>
                <a:cubicBezTo>
                  <a:pt x="1518" y="1809"/>
                  <a:pt x="1527" y="1813"/>
                  <a:pt x="1536" y="1813"/>
                </a:cubicBezTo>
                <a:cubicBezTo>
                  <a:pt x="1545" y="1813"/>
                  <a:pt x="1554" y="1809"/>
                  <a:pt x="1560" y="1803"/>
                </a:cubicBezTo>
                <a:cubicBezTo>
                  <a:pt x="1663" y="1701"/>
                  <a:pt x="1663" y="1701"/>
                  <a:pt x="1663" y="1701"/>
                </a:cubicBezTo>
                <a:cubicBezTo>
                  <a:pt x="1669" y="1694"/>
                  <a:pt x="1673" y="1686"/>
                  <a:pt x="1673" y="1677"/>
                </a:cubicBezTo>
                <a:cubicBezTo>
                  <a:pt x="1673" y="1574"/>
                  <a:pt x="1673" y="1574"/>
                  <a:pt x="1673" y="1574"/>
                </a:cubicBezTo>
                <a:cubicBezTo>
                  <a:pt x="1911" y="1574"/>
                  <a:pt x="1911" y="1574"/>
                  <a:pt x="1911" y="1574"/>
                </a:cubicBezTo>
                <a:cubicBezTo>
                  <a:pt x="1936" y="1574"/>
                  <a:pt x="1959" y="1567"/>
                  <a:pt x="1980" y="1555"/>
                </a:cubicBezTo>
                <a:cubicBezTo>
                  <a:pt x="1980" y="1950"/>
                  <a:pt x="1980" y="1950"/>
                  <a:pt x="1980" y="1950"/>
                </a:cubicBezTo>
                <a:cubicBezTo>
                  <a:pt x="1980" y="1968"/>
                  <a:pt x="1964" y="1984"/>
                  <a:pt x="1946" y="198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81" name="Google Shape;881;p51"/>
          <p:cNvSpPr/>
          <p:nvPr/>
        </p:nvSpPr>
        <p:spPr>
          <a:xfrm>
            <a:off x="2325353" y="3910324"/>
            <a:ext cx="819300" cy="804900"/>
          </a:xfrm>
          <a:prstGeom prst="ellipse">
            <a:avLst/>
          </a:prstGeom>
          <a:solidFill>
            <a:schemeClr val="lt1"/>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882" name="Google Shape;882;p51"/>
          <p:cNvGrpSpPr/>
          <p:nvPr/>
        </p:nvGrpSpPr>
        <p:grpSpPr>
          <a:xfrm>
            <a:off x="2567099" y="4133847"/>
            <a:ext cx="337020" cy="366695"/>
            <a:chOff x="4133850" y="1273175"/>
            <a:chExt cx="504824" cy="549274"/>
          </a:xfrm>
        </p:grpSpPr>
        <p:sp>
          <p:nvSpPr>
            <p:cNvPr id="883" name="Google Shape;883;p51"/>
            <p:cNvSpPr/>
            <p:nvPr/>
          </p:nvSpPr>
          <p:spPr>
            <a:xfrm>
              <a:off x="4233863" y="1411288"/>
              <a:ext cx="203201" cy="203199"/>
            </a:xfrm>
            <a:custGeom>
              <a:avLst/>
              <a:gdLst/>
              <a:ahLst/>
              <a:cxnLst/>
              <a:rect l="l" t="t" r="r" b="b"/>
              <a:pathLst>
                <a:path w="758" h="760" extrusionOk="0">
                  <a:moveTo>
                    <a:pt x="742" y="84"/>
                  </a:moveTo>
                  <a:cubicBezTo>
                    <a:pt x="629" y="7"/>
                    <a:pt x="629" y="7"/>
                    <a:pt x="629" y="7"/>
                  </a:cubicBezTo>
                  <a:cubicBezTo>
                    <a:pt x="622" y="2"/>
                    <a:pt x="612" y="0"/>
                    <a:pt x="603" y="2"/>
                  </a:cubicBezTo>
                  <a:cubicBezTo>
                    <a:pt x="595" y="3"/>
                    <a:pt x="587" y="8"/>
                    <a:pt x="582" y="16"/>
                  </a:cubicBezTo>
                  <a:cubicBezTo>
                    <a:pt x="276" y="461"/>
                    <a:pt x="276" y="461"/>
                    <a:pt x="276" y="461"/>
                  </a:cubicBezTo>
                  <a:cubicBezTo>
                    <a:pt x="158" y="343"/>
                    <a:pt x="158" y="343"/>
                    <a:pt x="158" y="343"/>
                  </a:cubicBezTo>
                  <a:cubicBezTo>
                    <a:pt x="145" y="330"/>
                    <a:pt x="123" y="330"/>
                    <a:pt x="110" y="343"/>
                  </a:cubicBezTo>
                  <a:cubicBezTo>
                    <a:pt x="13" y="439"/>
                    <a:pt x="13" y="439"/>
                    <a:pt x="13" y="439"/>
                  </a:cubicBezTo>
                  <a:cubicBezTo>
                    <a:pt x="0" y="453"/>
                    <a:pt x="0" y="474"/>
                    <a:pt x="13" y="488"/>
                  </a:cubicBezTo>
                  <a:cubicBezTo>
                    <a:pt x="276" y="750"/>
                    <a:pt x="276" y="750"/>
                    <a:pt x="276" y="750"/>
                  </a:cubicBezTo>
                  <a:cubicBezTo>
                    <a:pt x="283" y="757"/>
                    <a:pt x="291" y="760"/>
                    <a:pt x="300" y="760"/>
                  </a:cubicBezTo>
                  <a:cubicBezTo>
                    <a:pt x="304" y="760"/>
                    <a:pt x="304" y="760"/>
                    <a:pt x="304" y="760"/>
                  </a:cubicBezTo>
                  <a:cubicBezTo>
                    <a:pt x="314" y="760"/>
                    <a:pt x="323" y="754"/>
                    <a:pt x="329" y="746"/>
                  </a:cubicBezTo>
                  <a:cubicBezTo>
                    <a:pt x="750" y="132"/>
                    <a:pt x="750" y="132"/>
                    <a:pt x="750" y="132"/>
                  </a:cubicBezTo>
                  <a:cubicBezTo>
                    <a:pt x="756" y="124"/>
                    <a:pt x="758" y="115"/>
                    <a:pt x="756" y="106"/>
                  </a:cubicBezTo>
                  <a:cubicBezTo>
                    <a:pt x="754" y="97"/>
                    <a:pt x="749" y="90"/>
                    <a:pt x="742" y="84"/>
                  </a:cubicBezTo>
                  <a:close/>
                  <a:moveTo>
                    <a:pt x="296" y="673"/>
                  </a:moveTo>
                  <a:cubicBezTo>
                    <a:pt x="86" y="463"/>
                    <a:pt x="86" y="463"/>
                    <a:pt x="86" y="463"/>
                  </a:cubicBezTo>
                  <a:cubicBezTo>
                    <a:pt x="134" y="415"/>
                    <a:pt x="134" y="415"/>
                    <a:pt x="134" y="415"/>
                  </a:cubicBezTo>
                  <a:cubicBezTo>
                    <a:pt x="257" y="538"/>
                    <a:pt x="257" y="538"/>
                    <a:pt x="257" y="538"/>
                  </a:cubicBezTo>
                  <a:cubicBezTo>
                    <a:pt x="264" y="545"/>
                    <a:pt x="274" y="549"/>
                    <a:pt x="284" y="548"/>
                  </a:cubicBezTo>
                  <a:cubicBezTo>
                    <a:pt x="294" y="547"/>
                    <a:pt x="304" y="541"/>
                    <a:pt x="309" y="533"/>
                  </a:cubicBezTo>
                  <a:cubicBezTo>
                    <a:pt x="619" y="83"/>
                    <a:pt x="619" y="83"/>
                    <a:pt x="619" y="83"/>
                  </a:cubicBezTo>
                  <a:cubicBezTo>
                    <a:pt x="675" y="121"/>
                    <a:pt x="675" y="121"/>
                    <a:pt x="675" y="121"/>
                  </a:cubicBezTo>
                  <a:lnTo>
                    <a:pt x="296" y="673"/>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84" name="Google Shape;884;p51"/>
            <p:cNvSpPr/>
            <p:nvPr/>
          </p:nvSpPr>
          <p:spPr>
            <a:xfrm>
              <a:off x="4133850" y="1273175"/>
              <a:ext cx="504824" cy="549274"/>
            </a:xfrm>
            <a:custGeom>
              <a:avLst/>
              <a:gdLst/>
              <a:ahLst/>
              <a:cxnLst/>
              <a:rect l="l" t="t" r="r" b="b"/>
              <a:pathLst>
                <a:path w="1877" h="2048" extrusionOk="0">
                  <a:moveTo>
                    <a:pt x="1775" y="1229"/>
                  </a:moveTo>
                  <a:cubicBezTo>
                    <a:pt x="1434" y="1229"/>
                    <a:pt x="1434" y="1229"/>
                    <a:pt x="1434" y="1229"/>
                  </a:cubicBezTo>
                  <a:cubicBezTo>
                    <a:pt x="1434" y="239"/>
                    <a:pt x="1434" y="239"/>
                    <a:pt x="1434" y="239"/>
                  </a:cubicBezTo>
                  <a:cubicBezTo>
                    <a:pt x="1434" y="183"/>
                    <a:pt x="1388" y="137"/>
                    <a:pt x="1331" y="137"/>
                  </a:cubicBezTo>
                  <a:cubicBezTo>
                    <a:pt x="884" y="137"/>
                    <a:pt x="884" y="137"/>
                    <a:pt x="884" y="137"/>
                  </a:cubicBezTo>
                  <a:cubicBezTo>
                    <a:pt x="868" y="57"/>
                    <a:pt x="798" y="0"/>
                    <a:pt x="717" y="0"/>
                  </a:cubicBezTo>
                  <a:cubicBezTo>
                    <a:pt x="636" y="0"/>
                    <a:pt x="566" y="57"/>
                    <a:pt x="550" y="137"/>
                  </a:cubicBezTo>
                  <a:cubicBezTo>
                    <a:pt x="103" y="137"/>
                    <a:pt x="103" y="137"/>
                    <a:pt x="103" y="137"/>
                  </a:cubicBezTo>
                  <a:cubicBezTo>
                    <a:pt x="46" y="137"/>
                    <a:pt x="0" y="183"/>
                    <a:pt x="0" y="239"/>
                  </a:cubicBezTo>
                  <a:cubicBezTo>
                    <a:pt x="0" y="1775"/>
                    <a:pt x="0" y="1775"/>
                    <a:pt x="0" y="1775"/>
                  </a:cubicBezTo>
                  <a:cubicBezTo>
                    <a:pt x="0" y="1832"/>
                    <a:pt x="46" y="1877"/>
                    <a:pt x="103" y="1877"/>
                  </a:cubicBezTo>
                  <a:cubicBezTo>
                    <a:pt x="819" y="1877"/>
                    <a:pt x="819" y="1877"/>
                    <a:pt x="819" y="1877"/>
                  </a:cubicBezTo>
                  <a:cubicBezTo>
                    <a:pt x="819" y="1946"/>
                    <a:pt x="819" y="1946"/>
                    <a:pt x="819" y="1946"/>
                  </a:cubicBezTo>
                  <a:cubicBezTo>
                    <a:pt x="819" y="2002"/>
                    <a:pt x="865" y="2048"/>
                    <a:pt x="922" y="2048"/>
                  </a:cubicBezTo>
                  <a:cubicBezTo>
                    <a:pt x="1775" y="2048"/>
                    <a:pt x="1775" y="2048"/>
                    <a:pt x="1775" y="2048"/>
                  </a:cubicBezTo>
                  <a:cubicBezTo>
                    <a:pt x="1832" y="2048"/>
                    <a:pt x="1877" y="2002"/>
                    <a:pt x="1877" y="1946"/>
                  </a:cubicBezTo>
                  <a:cubicBezTo>
                    <a:pt x="1877" y="1331"/>
                    <a:pt x="1877" y="1331"/>
                    <a:pt x="1877" y="1331"/>
                  </a:cubicBezTo>
                  <a:cubicBezTo>
                    <a:pt x="1877" y="1275"/>
                    <a:pt x="1832" y="1229"/>
                    <a:pt x="1775" y="1229"/>
                  </a:cubicBezTo>
                  <a:close/>
                  <a:moveTo>
                    <a:pt x="1365" y="239"/>
                  </a:moveTo>
                  <a:cubicBezTo>
                    <a:pt x="1365" y="1229"/>
                    <a:pt x="1365" y="1229"/>
                    <a:pt x="1365" y="1229"/>
                  </a:cubicBezTo>
                  <a:cubicBezTo>
                    <a:pt x="1297" y="1229"/>
                    <a:pt x="1297" y="1229"/>
                    <a:pt x="1297" y="1229"/>
                  </a:cubicBezTo>
                  <a:cubicBezTo>
                    <a:pt x="1297" y="307"/>
                    <a:pt x="1297" y="307"/>
                    <a:pt x="1297" y="307"/>
                  </a:cubicBezTo>
                  <a:cubicBezTo>
                    <a:pt x="1297" y="288"/>
                    <a:pt x="1282" y="273"/>
                    <a:pt x="1263" y="273"/>
                  </a:cubicBezTo>
                  <a:cubicBezTo>
                    <a:pt x="1058" y="273"/>
                    <a:pt x="1058" y="273"/>
                    <a:pt x="1058" y="273"/>
                  </a:cubicBezTo>
                  <a:cubicBezTo>
                    <a:pt x="1058" y="205"/>
                    <a:pt x="1058" y="205"/>
                    <a:pt x="1058" y="205"/>
                  </a:cubicBezTo>
                  <a:cubicBezTo>
                    <a:pt x="1331" y="205"/>
                    <a:pt x="1331" y="205"/>
                    <a:pt x="1331" y="205"/>
                  </a:cubicBezTo>
                  <a:cubicBezTo>
                    <a:pt x="1350" y="205"/>
                    <a:pt x="1365" y="220"/>
                    <a:pt x="1365" y="239"/>
                  </a:cubicBezTo>
                  <a:close/>
                  <a:moveTo>
                    <a:pt x="922" y="1229"/>
                  </a:moveTo>
                  <a:cubicBezTo>
                    <a:pt x="865" y="1229"/>
                    <a:pt x="819" y="1275"/>
                    <a:pt x="819" y="1331"/>
                  </a:cubicBezTo>
                  <a:cubicBezTo>
                    <a:pt x="819" y="1673"/>
                    <a:pt x="819" y="1673"/>
                    <a:pt x="819" y="1673"/>
                  </a:cubicBezTo>
                  <a:cubicBezTo>
                    <a:pt x="205" y="1673"/>
                    <a:pt x="205" y="1673"/>
                    <a:pt x="205" y="1673"/>
                  </a:cubicBezTo>
                  <a:cubicBezTo>
                    <a:pt x="205" y="341"/>
                    <a:pt x="205" y="341"/>
                    <a:pt x="205" y="341"/>
                  </a:cubicBezTo>
                  <a:cubicBezTo>
                    <a:pt x="382" y="341"/>
                    <a:pt x="382" y="341"/>
                    <a:pt x="382" y="341"/>
                  </a:cubicBezTo>
                  <a:cubicBezTo>
                    <a:pt x="396" y="382"/>
                    <a:pt x="435" y="410"/>
                    <a:pt x="478" y="410"/>
                  </a:cubicBezTo>
                  <a:cubicBezTo>
                    <a:pt x="956" y="410"/>
                    <a:pt x="956" y="410"/>
                    <a:pt x="956" y="410"/>
                  </a:cubicBezTo>
                  <a:cubicBezTo>
                    <a:pt x="999" y="410"/>
                    <a:pt x="1038" y="382"/>
                    <a:pt x="1052" y="341"/>
                  </a:cubicBezTo>
                  <a:cubicBezTo>
                    <a:pt x="1229" y="341"/>
                    <a:pt x="1229" y="341"/>
                    <a:pt x="1229" y="341"/>
                  </a:cubicBezTo>
                  <a:cubicBezTo>
                    <a:pt x="1229" y="1229"/>
                    <a:pt x="1229" y="1229"/>
                    <a:pt x="1229" y="1229"/>
                  </a:cubicBezTo>
                  <a:lnTo>
                    <a:pt x="922" y="1229"/>
                  </a:lnTo>
                  <a:close/>
                  <a:moveTo>
                    <a:pt x="717" y="68"/>
                  </a:moveTo>
                  <a:cubicBezTo>
                    <a:pt x="760" y="69"/>
                    <a:pt x="799" y="96"/>
                    <a:pt x="813" y="137"/>
                  </a:cubicBezTo>
                  <a:cubicBezTo>
                    <a:pt x="621" y="137"/>
                    <a:pt x="621" y="137"/>
                    <a:pt x="621" y="137"/>
                  </a:cubicBezTo>
                  <a:cubicBezTo>
                    <a:pt x="635" y="96"/>
                    <a:pt x="674" y="69"/>
                    <a:pt x="717" y="68"/>
                  </a:cubicBezTo>
                  <a:close/>
                  <a:moveTo>
                    <a:pt x="990" y="205"/>
                  </a:moveTo>
                  <a:cubicBezTo>
                    <a:pt x="990" y="307"/>
                    <a:pt x="990" y="307"/>
                    <a:pt x="990" y="307"/>
                  </a:cubicBezTo>
                  <a:cubicBezTo>
                    <a:pt x="990" y="326"/>
                    <a:pt x="975" y="341"/>
                    <a:pt x="956" y="341"/>
                  </a:cubicBezTo>
                  <a:cubicBezTo>
                    <a:pt x="478" y="341"/>
                    <a:pt x="478" y="341"/>
                    <a:pt x="478" y="341"/>
                  </a:cubicBezTo>
                  <a:cubicBezTo>
                    <a:pt x="459" y="341"/>
                    <a:pt x="444" y="326"/>
                    <a:pt x="444" y="307"/>
                  </a:cubicBezTo>
                  <a:cubicBezTo>
                    <a:pt x="444" y="205"/>
                    <a:pt x="444" y="205"/>
                    <a:pt x="444" y="205"/>
                  </a:cubicBezTo>
                  <a:lnTo>
                    <a:pt x="990" y="205"/>
                  </a:lnTo>
                  <a:close/>
                  <a:moveTo>
                    <a:pt x="103" y="1809"/>
                  </a:moveTo>
                  <a:cubicBezTo>
                    <a:pt x="84" y="1809"/>
                    <a:pt x="68" y="1794"/>
                    <a:pt x="68" y="1775"/>
                  </a:cubicBezTo>
                  <a:cubicBezTo>
                    <a:pt x="68" y="239"/>
                    <a:pt x="68" y="239"/>
                    <a:pt x="68" y="239"/>
                  </a:cubicBezTo>
                  <a:cubicBezTo>
                    <a:pt x="68" y="220"/>
                    <a:pt x="84" y="205"/>
                    <a:pt x="103" y="205"/>
                  </a:cubicBezTo>
                  <a:cubicBezTo>
                    <a:pt x="376" y="205"/>
                    <a:pt x="376" y="205"/>
                    <a:pt x="376" y="205"/>
                  </a:cubicBezTo>
                  <a:cubicBezTo>
                    <a:pt x="376" y="273"/>
                    <a:pt x="376" y="273"/>
                    <a:pt x="376" y="273"/>
                  </a:cubicBezTo>
                  <a:cubicBezTo>
                    <a:pt x="171" y="273"/>
                    <a:pt x="171" y="273"/>
                    <a:pt x="171" y="273"/>
                  </a:cubicBezTo>
                  <a:cubicBezTo>
                    <a:pt x="152" y="273"/>
                    <a:pt x="137" y="288"/>
                    <a:pt x="137" y="307"/>
                  </a:cubicBezTo>
                  <a:cubicBezTo>
                    <a:pt x="137" y="1707"/>
                    <a:pt x="137" y="1707"/>
                    <a:pt x="137" y="1707"/>
                  </a:cubicBezTo>
                  <a:cubicBezTo>
                    <a:pt x="137" y="1726"/>
                    <a:pt x="152" y="1741"/>
                    <a:pt x="171" y="1741"/>
                  </a:cubicBezTo>
                  <a:cubicBezTo>
                    <a:pt x="819" y="1741"/>
                    <a:pt x="819" y="1741"/>
                    <a:pt x="819" y="1741"/>
                  </a:cubicBezTo>
                  <a:cubicBezTo>
                    <a:pt x="819" y="1809"/>
                    <a:pt x="819" y="1809"/>
                    <a:pt x="819" y="1809"/>
                  </a:cubicBezTo>
                  <a:lnTo>
                    <a:pt x="103" y="1809"/>
                  </a:lnTo>
                  <a:close/>
                  <a:moveTo>
                    <a:pt x="1809" y="1946"/>
                  </a:moveTo>
                  <a:cubicBezTo>
                    <a:pt x="1809" y="1964"/>
                    <a:pt x="1794" y="1980"/>
                    <a:pt x="1775" y="1980"/>
                  </a:cubicBezTo>
                  <a:cubicBezTo>
                    <a:pt x="922" y="1980"/>
                    <a:pt x="922" y="1980"/>
                    <a:pt x="922" y="1980"/>
                  </a:cubicBezTo>
                  <a:cubicBezTo>
                    <a:pt x="903" y="1980"/>
                    <a:pt x="888" y="1964"/>
                    <a:pt x="888" y="1946"/>
                  </a:cubicBezTo>
                  <a:cubicBezTo>
                    <a:pt x="888" y="1331"/>
                    <a:pt x="888" y="1331"/>
                    <a:pt x="888" y="1331"/>
                  </a:cubicBezTo>
                  <a:cubicBezTo>
                    <a:pt x="888" y="1312"/>
                    <a:pt x="903" y="1297"/>
                    <a:pt x="922" y="1297"/>
                  </a:cubicBezTo>
                  <a:cubicBezTo>
                    <a:pt x="1775" y="1297"/>
                    <a:pt x="1775" y="1297"/>
                    <a:pt x="1775" y="1297"/>
                  </a:cubicBezTo>
                  <a:cubicBezTo>
                    <a:pt x="1794" y="1297"/>
                    <a:pt x="1809" y="1312"/>
                    <a:pt x="1809" y="1331"/>
                  </a:cubicBezTo>
                  <a:lnTo>
                    <a:pt x="1809" y="1946"/>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85" name="Google Shape;885;p51"/>
            <p:cNvSpPr/>
            <p:nvPr/>
          </p:nvSpPr>
          <p:spPr>
            <a:xfrm>
              <a:off x="4529138" y="1639888"/>
              <a:ext cx="73025" cy="90488"/>
            </a:xfrm>
            <a:custGeom>
              <a:avLst/>
              <a:gdLst/>
              <a:ahLst/>
              <a:cxnLst/>
              <a:rect l="l" t="t" r="r" b="b"/>
              <a:pathLst>
                <a:path w="273" h="342" extrusionOk="0">
                  <a:moveTo>
                    <a:pt x="205" y="0"/>
                  </a:moveTo>
                  <a:cubicBezTo>
                    <a:pt x="68" y="0"/>
                    <a:pt x="68" y="0"/>
                    <a:pt x="68" y="0"/>
                  </a:cubicBezTo>
                  <a:cubicBezTo>
                    <a:pt x="30" y="0"/>
                    <a:pt x="0" y="31"/>
                    <a:pt x="0" y="69"/>
                  </a:cubicBezTo>
                  <a:cubicBezTo>
                    <a:pt x="0" y="273"/>
                    <a:pt x="0" y="273"/>
                    <a:pt x="0" y="273"/>
                  </a:cubicBezTo>
                  <a:cubicBezTo>
                    <a:pt x="0" y="311"/>
                    <a:pt x="30" y="342"/>
                    <a:pt x="68" y="342"/>
                  </a:cubicBezTo>
                  <a:cubicBezTo>
                    <a:pt x="205" y="342"/>
                    <a:pt x="205" y="342"/>
                    <a:pt x="205" y="342"/>
                  </a:cubicBezTo>
                  <a:cubicBezTo>
                    <a:pt x="242" y="342"/>
                    <a:pt x="273" y="311"/>
                    <a:pt x="273" y="273"/>
                  </a:cubicBezTo>
                  <a:cubicBezTo>
                    <a:pt x="273" y="69"/>
                    <a:pt x="273" y="69"/>
                    <a:pt x="273" y="69"/>
                  </a:cubicBezTo>
                  <a:cubicBezTo>
                    <a:pt x="273" y="31"/>
                    <a:pt x="242" y="0"/>
                    <a:pt x="205" y="0"/>
                  </a:cubicBezTo>
                  <a:close/>
                  <a:moveTo>
                    <a:pt x="68" y="273"/>
                  </a:moveTo>
                  <a:cubicBezTo>
                    <a:pt x="68" y="69"/>
                    <a:pt x="68" y="69"/>
                    <a:pt x="68" y="69"/>
                  </a:cubicBezTo>
                  <a:cubicBezTo>
                    <a:pt x="205" y="69"/>
                    <a:pt x="205" y="69"/>
                    <a:pt x="205" y="69"/>
                  </a:cubicBezTo>
                  <a:cubicBezTo>
                    <a:pt x="205" y="273"/>
                    <a:pt x="205" y="273"/>
                    <a:pt x="205" y="273"/>
                  </a:cubicBezTo>
                  <a:lnTo>
                    <a:pt x="68" y="273"/>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86" name="Google Shape;886;p51"/>
            <p:cNvSpPr/>
            <p:nvPr/>
          </p:nvSpPr>
          <p:spPr>
            <a:xfrm>
              <a:off x="4391025" y="1676400"/>
              <a:ext cx="109538" cy="17463"/>
            </a:xfrm>
            <a:custGeom>
              <a:avLst/>
              <a:gdLst/>
              <a:ahLst/>
              <a:cxnLst/>
              <a:rect l="l" t="t" r="r" b="b"/>
              <a:pathLst>
                <a:path w="409" h="68" extrusionOk="0">
                  <a:moveTo>
                    <a:pt x="375" y="0"/>
                  </a:moveTo>
                  <a:cubicBezTo>
                    <a:pt x="34" y="0"/>
                    <a:pt x="34" y="0"/>
                    <a:pt x="34" y="0"/>
                  </a:cubicBezTo>
                  <a:cubicBezTo>
                    <a:pt x="15" y="0"/>
                    <a:pt x="0" y="15"/>
                    <a:pt x="0" y="34"/>
                  </a:cubicBezTo>
                  <a:cubicBezTo>
                    <a:pt x="0" y="53"/>
                    <a:pt x="15" y="68"/>
                    <a:pt x="34" y="68"/>
                  </a:cubicBezTo>
                  <a:cubicBezTo>
                    <a:pt x="375" y="68"/>
                    <a:pt x="375" y="68"/>
                    <a:pt x="375" y="68"/>
                  </a:cubicBezTo>
                  <a:cubicBezTo>
                    <a:pt x="394" y="68"/>
                    <a:pt x="409" y="53"/>
                    <a:pt x="409" y="34"/>
                  </a:cubicBezTo>
                  <a:cubicBezTo>
                    <a:pt x="409" y="15"/>
                    <a:pt x="394" y="0"/>
                    <a:pt x="375"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87" name="Google Shape;887;p51"/>
            <p:cNvSpPr/>
            <p:nvPr/>
          </p:nvSpPr>
          <p:spPr>
            <a:xfrm>
              <a:off x="4391025" y="1712913"/>
              <a:ext cx="109538" cy="17463"/>
            </a:xfrm>
            <a:custGeom>
              <a:avLst/>
              <a:gdLst/>
              <a:ahLst/>
              <a:cxnLst/>
              <a:rect l="l" t="t" r="r" b="b"/>
              <a:pathLst>
                <a:path w="409" h="69" extrusionOk="0">
                  <a:moveTo>
                    <a:pt x="375" y="0"/>
                  </a:moveTo>
                  <a:cubicBezTo>
                    <a:pt x="34" y="0"/>
                    <a:pt x="34" y="0"/>
                    <a:pt x="34" y="0"/>
                  </a:cubicBezTo>
                  <a:cubicBezTo>
                    <a:pt x="15" y="0"/>
                    <a:pt x="0" y="16"/>
                    <a:pt x="0" y="35"/>
                  </a:cubicBezTo>
                  <a:cubicBezTo>
                    <a:pt x="0" y="53"/>
                    <a:pt x="15" y="69"/>
                    <a:pt x="34" y="69"/>
                  </a:cubicBezTo>
                  <a:cubicBezTo>
                    <a:pt x="375" y="69"/>
                    <a:pt x="375" y="69"/>
                    <a:pt x="375" y="69"/>
                  </a:cubicBezTo>
                  <a:cubicBezTo>
                    <a:pt x="394" y="69"/>
                    <a:pt x="409" y="53"/>
                    <a:pt x="409" y="35"/>
                  </a:cubicBezTo>
                  <a:cubicBezTo>
                    <a:pt x="409" y="16"/>
                    <a:pt x="394" y="0"/>
                    <a:pt x="375"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88" name="Google Shape;888;p51"/>
            <p:cNvSpPr/>
            <p:nvPr/>
          </p:nvSpPr>
          <p:spPr>
            <a:xfrm>
              <a:off x="4391025" y="1749425"/>
              <a:ext cx="55563" cy="17463"/>
            </a:xfrm>
            <a:custGeom>
              <a:avLst/>
              <a:gdLst/>
              <a:ahLst/>
              <a:cxnLst/>
              <a:rect l="l" t="t" r="r" b="b"/>
              <a:pathLst>
                <a:path w="205" h="68" extrusionOk="0">
                  <a:moveTo>
                    <a:pt x="170" y="0"/>
                  </a:moveTo>
                  <a:cubicBezTo>
                    <a:pt x="34" y="0"/>
                    <a:pt x="34" y="0"/>
                    <a:pt x="34" y="0"/>
                  </a:cubicBezTo>
                  <a:cubicBezTo>
                    <a:pt x="15" y="0"/>
                    <a:pt x="0" y="15"/>
                    <a:pt x="0" y="34"/>
                  </a:cubicBezTo>
                  <a:cubicBezTo>
                    <a:pt x="0" y="53"/>
                    <a:pt x="15" y="68"/>
                    <a:pt x="34" y="68"/>
                  </a:cubicBezTo>
                  <a:cubicBezTo>
                    <a:pt x="170" y="68"/>
                    <a:pt x="170" y="68"/>
                    <a:pt x="170" y="68"/>
                  </a:cubicBezTo>
                  <a:cubicBezTo>
                    <a:pt x="189" y="68"/>
                    <a:pt x="205" y="53"/>
                    <a:pt x="205" y="34"/>
                  </a:cubicBezTo>
                  <a:cubicBezTo>
                    <a:pt x="205" y="15"/>
                    <a:pt x="189" y="0"/>
                    <a:pt x="170"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889" name="Google Shape;889;p51"/>
          <p:cNvSpPr/>
          <p:nvPr/>
        </p:nvSpPr>
        <p:spPr>
          <a:xfrm>
            <a:off x="2325827" y="2855432"/>
            <a:ext cx="819300" cy="804900"/>
          </a:xfrm>
          <a:prstGeom prst="ellipse">
            <a:avLst/>
          </a:prstGeom>
          <a:solidFill>
            <a:schemeClr val="lt1"/>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890" name="Google Shape;890;p51"/>
          <p:cNvGrpSpPr/>
          <p:nvPr/>
        </p:nvGrpSpPr>
        <p:grpSpPr>
          <a:xfrm>
            <a:off x="2552169" y="3115988"/>
            <a:ext cx="365806" cy="257661"/>
            <a:chOff x="4179888" y="3352800"/>
            <a:chExt cx="800100" cy="563563"/>
          </a:xfrm>
        </p:grpSpPr>
        <p:sp>
          <p:nvSpPr>
            <p:cNvPr id="891" name="Google Shape;891;p51"/>
            <p:cNvSpPr/>
            <p:nvPr/>
          </p:nvSpPr>
          <p:spPr>
            <a:xfrm>
              <a:off x="4325938" y="3460750"/>
              <a:ext cx="80963" cy="79375"/>
            </a:xfrm>
            <a:custGeom>
              <a:avLst/>
              <a:gdLst/>
              <a:ahLst/>
              <a:cxnLst/>
              <a:rect l="l" t="t" r="r" b="b"/>
              <a:pathLst>
                <a:path w="24" h="24" extrusionOk="0">
                  <a:moveTo>
                    <a:pt x="4" y="24"/>
                  </a:moveTo>
                  <a:cubicBezTo>
                    <a:pt x="5" y="24"/>
                    <a:pt x="6" y="24"/>
                    <a:pt x="7" y="23"/>
                  </a:cubicBezTo>
                  <a:cubicBezTo>
                    <a:pt x="23" y="7"/>
                    <a:pt x="23" y="7"/>
                    <a:pt x="23" y="7"/>
                  </a:cubicBezTo>
                  <a:cubicBezTo>
                    <a:pt x="24" y="5"/>
                    <a:pt x="24" y="3"/>
                    <a:pt x="23" y="1"/>
                  </a:cubicBezTo>
                  <a:cubicBezTo>
                    <a:pt x="21" y="0"/>
                    <a:pt x="19" y="0"/>
                    <a:pt x="17" y="1"/>
                  </a:cubicBezTo>
                  <a:cubicBezTo>
                    <a:pt x="1" y="17"/>
                    <a:pt x="1" y="17"/>
                    <a:pt x="1" y="17"/>
                  </a:cubicBezTo>
                  <a:cubicBezTo>
                    <a:pt x="0" y="19"/>
                    <a:pt x="0" y="21"/>
                    <a:pt x="1" y="23"/>
                  </a:cubicBezTo>
                  <a:cubicBezTo>
                    <a:pt x="2" y="24"/>
                    <a:pt x="3" y="24"/>
                    <a:pt x="4" y="2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2" name="Google Shape;892;p51"/>
            <p:cNvSpPr/>
            <p:nvPr/>
          </p:nvSpPr>
          <p:spPr>
            <a:xfrm>
              <a:off x="4325938" y="3554413"/>
              <a:ext cx="53975" cy="53975"/>
            </a:xfrm>
            <a:custGeom>
              <a:avLst/>
              <a:gdLst/>
              <a:ahLst/>
              <a:cxnLst/>
              <a:rect l="l" t="t" r="r" b="b"/>
              <a:pathLst>
                <a:path w="16" h="16" extrusionOk="0">
                  <a:moveTo>
                    <a:pt x="4" y="16"/>
                  </a:moveTo>
                  <a:cubicBezTo>
                    <a:pt x="5" y="16"/>
                    <a:pt x="6" y="16"/>
                    <a:pt x="7" y="15"/>
                  </a:cubicBezTo>
                  <a:cubicBezTo>
                    <a:pt x="15" y="7"/>
                    <a:pt x="15" y="7"/>
                    <a:pt x="15" y="7"/>
                  </a:cubicBezTo>
                  <a:cubicBezTo>
                    <a:pt x="16" y="5"/>
                    <a:pt x="16" y="3"/>
                    <a:pt x="15" y="1"/>
                  </a:cubicBezTo>
                  <a:cubicBezTo>
                    <a:pt x="13" y="0"/>
                    <a:pt x="11" y="0"/>
                    <a:pt x="9" y="1"/>
                  </a:cubicBezTo>
                  <a:cubicBezTo>
                    <a:pt x="1" y="9"/>
                    <a:pt x="1" y="9"/>
                    <a:pt x="1" y="9"/>
                  </a:cubicBezTo>
                  <a:cubicBezTo>
                    <a:pt x="0" y="11"/>
                    <a:pt x="0" y="13"/>
                    <a:pt x="1" y="15"/>
                  </a:cubicBezTo>
                  <a:cubicBezTo>
                    <a:pt x="2" y="16"/>
                    <a:pt x="3" y="16"/>
                    <a:pt x="4" y="16"/>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3" name="Google Shape;893;p51"/>
            <p:cNvSpPr/>
            <p:nvPr/>
          </p:nvSpPr>
          <p:spPr>
            <a:xfrm>
              <a:off x="4379913" y="3527425"/>
              <a:ext cx="26988" cy="26988"/>
            </a:xfrm>
            <a:custGeom>
              <a:avLst/>
              <a:gdLst/>
              <a:ahLst/>
              <a:cxnLst/>
              <a:rect l="l" t="t" r="r" b="b"/>
              <a:pathLst>
                <a:path w="8" h="8" extrusionOk="0">
                  <a:moveTo>
                    <a:pt x="1" y="1"/>
                  </a:move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ubicBezTo>
                    <a:pt x="5" y="0"/>
                    <a:pt x="3" y="0"/>
                    <a:pt x="1"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4" name="Google Shape;894;p51"/>
            <p:cNvSpPr/>
            <p:nvPr/>
          </p:nvSpPr>
          <p:spPr>
            <a:xfrm>
              <a:off x="4406901" y="3460750"/>
              <a:ext cx="66675" cy="66675"/>
            </a:xfrm>
            <a:custGeom>
              <a:avLst/>
              <a:gdLst/>
              <a:ahLst/>
              <a:cxnLst/>
              <a:rect l="l" t="t" r="r" b="b"/>
              <a:pathLst>
                <a:path w="20" h="20" extrusionOk="0">
                  <a:moveTo>
                    <a:pt x="1" y="19"/>
                  </a:moveTo>
                  <a:cubicBezTo>
                    <a:pt x="2" y="20"/>
                    <a:pt x="3" y="20"/>
                    <a:pt x="4" y="20"/>
                  </a:cubicBezTo>
                  <a:cubicBezTo>
                    <a:pt x="5" y="20"/>
                    <a:pt x="6" y="20"/>
                    <a:pt x="7" y="19"/>
                  </a:cubicBezTo>
                  <a:cubicBezTo>
                    <a:pt x="19" y="7"/>
                    <a:pt x="19" y="7"/>
                    <a:pt x="19" y="7"/>
                  </a:cubicBezTo>
                  <a:cubicBezTo>
                    <a:pt x="20" y="5"/>
                    <a:pt x="20" y="3"/>
                    <a:pt x="19" y="1"/>
                  </a:cubicBezTo>
                  <a:cubicBezTo>
                    <a:pt x="17" y="0"/>
                    <a:pt x="15" y="0"/>
                    <a:pt x="13" y="1"/>
                  </a:cubicBezTo>
                  <a:cubicBezTo>
                    <a:pt x="1" y="13"/>
                    <a:pt x="1" y="13"/>
                    <a:pt x="1" y="13"/>
                  </a:cubicBezTo>
                  <a:cubicBezTo>
                    <a:pt x="0" y="15"/>
                    <a:pt x="0" y="17"/>
                    <a:pt x="1" y="1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5" name="Google Shape;895;p51"/>
            <p:cNvSpPr/>
            <p:nvPr/>
          </p:nvSpPr>
          <p:spPr>
            <a:xfrm>
              <a:off x="4325938" y="3527425"/>
              <a:ext cx="147638" cy="147638"/>
            </a:xfrm>
            <a:custGeom>
              <a:avLst/>
              <a:gdLst/>
              <a:ahLst/>
              <a:cxnLst/>
              <a:rect l="l" t="t" r="r" b="b"/>
              <a:pathLst>
                <a:path w="44" h="44" extrusionOk="0">
                  <a:moveTo>
                    <a:pt x="4" y="44"/>
                  </a:moveTo>
                  <a:cubicBezTo>
                    <a:pt x="5" y="44"/>
                    <a:pt x="6" y="44"/>
                    <a:pt x="7" y="43"/>
                  </a:cubicBezTo>
                  <a:cubicBezTo>
                    <a:pt x="43" y="7"/>
                    <a:pt x="43" y="7"/>
                    <a:pt x="43" y="7"/>
                  </a:cubicBezTo>
                  <a:cubicBezTo>
                    <a:pt x="44" y="5"/>
                    <a:pt x="44" y="3"/>
                    <a:pt x="43" y="1"/>
                  </a:cubicBezTo>
                  <a:cubicBezTo>
                    <a:pt x="41" y="0"/>
                    <a:pt x="39" y="0"/>
                    <a:pt x="37" y="1"/>
                  </a:cubicBezTo>
                  <a:cubicBezTo>
                    <a:pt x="1" y="37"/>
                    <a:pt x="1" y="37"/>
                    <a:pt x="1" y="37"/>
                  </a:cubicBezTo>
                  <a:cubicBezTo>
                    <a:pt x="0" y="39"/>
                    <a:pt x="0" y="41"/>
                    <a:pt x="1" y="43"/>
                  </a:cubicBezTo>
                  <a:cubicBezTo>
                    <a:pt x="2" y="44"/>
                    <a:pt x="3" y="44"/>
                    <a:pt x="4" y="4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6" name="Google Shape;896;p51"/>
            <p:cNvSpPr/>
            <p:nvPr/>
          </p:nvSpPr>
          <p:spPr>
            <a:xfrm>
              <a:off x="4473576" y="3500438"/>
              <a:ext cx="26988" cy="26988"/>
            </a:xfrm>
            <a:custGeom>
              <a:avLst/>
              <a:gdLst/>
              <a:ahLst/>
              <a:cxnLst/>
              <a:rect l="l" t="t" r="r" b="b"/>
              <a:pathLst>
                <a:path w="8" h="8" extrusionOk="0">
                  <a:moveTo>
                    <a:pt x="1" y="7"/>
                  </a:moveTo>
                  <a:cubicBezTo>
                    <a:pt x="2" y="8"/>
                    <a:pt x="3" y="8"/>
                    <a:pt x="4" y="8"/>
                  </a:cubicBezTo>
                  <a:cubicBezTo>
                    <a:pt x="5" y="8"/>
                    <a:pt x="6" y="8"/>
                    <a:pt x="7" y="7"/>
                  </a:cubicBezTo>
                  <a:cubicBezTo>
                    <a:pt x="8" y="6"/>
                    <a:pt x="8" y="5"/>
                    <a:pt x="8" y="4"/>
                  </a:cubicBezTo>
                  <a:cubicBezTo>
                    <a:pt x="8" y="3"/>
                    <a:pt x="8" y="2"/>
                    <a:pt x="7" y="1"/>
                  </a:cubicBezTo>
                  <a:cubicBezTo>
                    <a:pt x="5" y="0"/>
                    <a:pt x="3" y="0"/>
                    <a:pt x="1" y="1"/>
                  </a:cubicBezTo>
                  <a:cubicBezTo>
                    <a:pt x="0" y="2"/>
                    <a:pt x="0" y="3"/>
                    <a:pt x="0" y="4"/>
                  </a:cubicBezTo>
                  <a:cubicBezTo>
                    <a:pt x="0" y="5"/>
                    <a:pt x="0" y="6"/>
                    <a:pt x="1" y="7"/>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7" name="Google Shape;897;p51"/>
            <p:cNvSpPr/>
            <p:nvPr/>
          </p:nvSpPr>
          <p:spPr>
            <a:xfrm>
              <a:off x="4500563" y="3460750"/>
              <a:ext cx="39688" cy="39688"/>
            </a:xfrm>
            <a:custGeom>
              <a:avLst/>
              <a:gdLst/>
              <a:ahLst/>
              <a:cxnLst/>
              <a:rect l="l" t="t" r="r" b="b"/>
              <a:pathLst>
                <a:path w="12" h="12" extrusionOk="0">
                  <a:moveTo>
                    <a:pt x="4" y="12"/>
                  </a:moveTo>
                  <a:cubicBezTo>
                    <a:pt x="5" y="12"/>
                    <a:pt x="6" y="12"/>
                    <a:pt x="7" y="11"/>
                  </a:cubicBezTo>
                  <a:cubicBezTo>
                    <a:pt x="11" y="7"/>
                    <a:pt x="11" y="7"/>
                    <a:pt x="11" y="7"/>
                  </a:cubicBezTo>
                  <a:cubicBezTo>
                    <a:pt x="12" y="5"/>
                    <a:pt x="12" y="3"/>
                    <a:pt x="11" y="1"/>
                  </a:cubicBezTo>
                  <a:cubicBezTo>
                    <a:pt x="9" y="0"/>
                    <a:pt x="7" y="0"/>
                    <a:pt x="5" y="1"/>
                  </a:cubicBezTo>
                  <a:cubicBezTo>
                    <a:pt x="1" y="5"/>
                    <a:pt x="1" y="5"/>
                    <a:pt x="1" y="5"/>
                  </a:cubicBezTo>
                  <a:cubicBezTo>
                    <a:pt x="0" y="7"/>
                    <a:pt x="0" y="9"/>
                    <a:pt x="1" y="11"/>
                  </a:cubicBezTo>
                  <a:cubicBezTo>
                    <a:pt x="2" y="12"/>
                    <a:pt x="3" y="12"/>
                    <a:pt x="4" y="12"/>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8" name="Google Shape;898;p51"/>
            <p:cNvSpPr/>
            <p:nvPr/>
          </p:nvSpPr>
          <p:spPr>
            <a:xfrm>
              <a:off x="4179888" y="3352800"/>
              <a:ext cx="800100" cy="563563"/>
            </a:xfrm>
            <a:custGeom>
              <a:avLst/>
              <a:gdLst/>
              <a:ahLst/>
              <a:cxnLst/>
              <a:rect l="l" t="t" r="r" b="b"/>
              <a:pathLst>
                <a:path w="240" h="168" extrusionOk="0">
                  <a:moveTo>
                    <a:pt x="234" y="144"/>
                  </a:moveTo>
                  <a:cubicBezTo>
                    <a:pt x="228" y="144"/>
                    <a:pt x="228" y="144"/>
                    <a:pt x="228" y="144"/>
                  </a:cubicBezTo>
                  <a:cubicBezTo>
                    <a:pt x="228" y="16"/>
                    <a:pt x="228" y="16"/>
                    <a:pt x="228" y="16"/>
                  </a:cubicBezTo>
                  <a:cubicBezTo>
                    <a:pt x="228" y="7"/>
                    <a:pt x="221" y="0"/>
                    <a:pt x="212" y="0"/>
                  </a:cubicBezTo>
                  <a:cubicBezTo>
                    <a:pt x="28" y="0"/>
                    <a:pt x="28" y="0"/>
                    <a:pt x="28" y="0"/>
                  </a:cubicBezTo>
                  <a:cubicBezTo>
                    <a:pt x="19" y="0"/>
                    <a:pt x="12" y="7"/>
                    <a:pt x="12" y="16"/>
                  </a:cubicBezTo>
                  <a:cubicBezTo>
                    <a:pt x="12" y="144"/>
                    <a:pt x="12" y="144"/>
                    <a:pt x="12" y="144"/>
                  </a:cubicBezTo>
                  <a:cubicBezTo>
                    <a:pt x="6" y="144"/>
                    <a:pt x="6" y="144"/>
                    <a:pt x="6" y="144"/>
                  </a:cubicBezTo>
                  <a:cubicBezTo>
                    <a:pt x="3" y="144"/>
                    <a:pt x="0" y="147"/>
                    <a:pt x="0" y="150"/>
                  </a:cubicBezTo>
                  <a:cubicBezTo>
                    <a:pt x="0" y="162"/>
                    <a:pt x="0" y="162"/>
                    <a:pt x="0" y="162"/>
                  </a:cubicBezTo>
                  <a:cubicBezTo>
                    <a:pt x="0" y="165"/>
                    <a:pt x="3" y="168"/>
                    <a:pt x="6" y="168"/>
                  </a:cubicBezTo>
                  <a:cubicBezTo>
                    <a:pt x="234" y="168"/>
                    <a:pt x="234" y="168"/>
                    <a:pt x="234" y="168"/>
                  </a:cubicBezTo>
                  <a:cubicBezTo>
                    <a:pt x="237" y="168"/>
                    <a:pt x="240" y="165"/>
                    <a:pt x="240" y="162"/>
                  </a:cubicBezTo>
                  <a:cubicBezTo>
                    <a:pt x="240" y="150"/>
                    <a:pt x="240" y="150"/>
                    <a:pt x="240" y="150"/>
                  </a:cubicBezTo>
                  <a:cubicBezTo>
                    <a:pt x="240" y="147"/>
                    <a:pt x="237" y="144"/>
                    <a:pt x="234" y="144"/>
                  </a:cubicBezTo>
                  <a:close/>
                  <a:moveTo>
                    <a:pt x="20" y="16"/>
                  </a:moveTo>
                  <a:cubicBezTo>
                    <a:pt x="20" y="12"/>
                    <a:pt x="24" y="8"/>
                    <a:pt x="28" y="8"/>
                  </a:cubicBezTo>
                  <a:cubicBezTo>
                    <a:pt x="212" y="8"/>
                    <a:pt x="212" y="8"/>
                    <a:pt x="212" y="8"/>
                  </a:cubicBezTo>
                  <a:cubicBezTo>
                    <a:pt x="216" y="8"/>
                    <a:pt x="220" y="12"/>
                    <a:pt x="220" y="16"/>
                  </a:cubicBezTo>
                  <a:cubicBezTo>
                    <a:pt x="220" y="144"/>
                    <a:pt x="220" y="144"/>
                    <a:pt x="220" y="144"/>
                  </a:cubicBezTo>
                  <a:cubicBezTo>
                    <a:pt x="141" y="144"/>
                    <a:pt x="141" y="144"/>
                    <a:pt x="141" y="144"/>
                  </a:cubicBezTo>
                  <a:cubicBezTo>
                    <a:pt x="140" y="147"/>
                    <a:pt x="140" y="147"/>
                    <a:pt x="140" y="147"/>
                  </a:cubicBezTo>
                  <a:cubicBezTo>
                    <a:pt x="140" y="147"/>
                    <a:pt x="139" y="148"/>
                    <a:pt x="138" y="148"/>
                  </a:cubicBezTo>
                  <a:cubicBezTo>
                    <a:pt x="106" y="148"/>
                    <a:pt x="106" y="148"/>
                    <a:pt x="106" y="148"/>
                  </a:cubicBezTo>
                  <a:cubicBezTo>
                    <a:pt x="105" y="148"/>
                    <a:pt x="104" y="147"/>
                    <a:pt x="104" y="147"/>
                  </a:cubicBezTo>
                  <a:cubicBezTo>
                    <a:pt x="103" y="144"/>
                    <a:pt x="103" y="144"/>
                    <a:pt x="103" y="144"/>
                  </a:cubicBezTo>
                  <a:cubicBezTo>
                    <a:pt x="20" y="144"/>
                    <a:pt x="20" y="144"/>
                    <a:pt x="20" y="144"/>
                  </a:cubicBezTo>
                  <a:lnTo>
                    <a:pt x="20" y="16"/>
                  </a:lnTo>
                  <a:close/>
                  <a:moveTo>
                    <a:pt x="232" y="160"/>
                  </a:moveTo>
                  <a:cubicBezTo>
                    <a:pt x="8" y="160"/>
                    <a:pt x="8" y="160"/>
                    <a:pt x="8" y="160"/>
                  </a:cubicBezTo>
                  <a:cubicBezTo>
                    <a:pt x="8" y="152"/>
                    <a:pt x="8" y="152"/>
                    <a:pt x="8" y="152"/>
                  </a:cubicBezTo>
                  <a:cubicBezTo>
                    <a:pt x="12" y="152"/>
                    <a:pt x="12" y="152"/>
                    <a:pt x="12" y="152"/>
                  </a:cubicBezTo>
                  <a:cubicBezTo>
                    <a:pt x="98" y="152"/>
                    <a:pt x="98" y="152"/>
                    <a:pt x="98" y="152"/>
                  </a:cubicBezTo>
                  <a:cubicBezTo>
                    <a:pt x="100" y="154"/>
                    <a:pt x="103" y="156"/>
                    <a:pt x="106" y="156"/>
                  </a:cubicBezTo>
                  <a:cubicBezTo>
                    <a:pt x="138" y="156"/>
                    <a:pt x="138" y="156"/>
                    <a:pt x="138" y="156"/>
                  </a:cubicBezTo>
                  <a:cubicBezTo>
                    <a:pt x="141" y="156"/>
                    <a:pt x="144" y="154"/>
                    <a:pt x="146" y="152"/>
                  </a:cubicBezTo>
                  <a:cubicBezTo>
                    <a:pt x="228" y="152"/>
                    <a:pt x="228" y="152"/>
                    <a:pt x="228" y="152"/>
                  </a:cubicBezTo>
                  <a:cubicBezTo>
                    <a:pt x="232" y="152"/>
                    <a:pt x="232" y="152"/>
                    <a:pt x="232" y="152"/>
                  </a:cubicBezTo>
                  <a:lnTo>
                    <a:pt x="232" y="160"/>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899" name="Google Shape;899;p51"/>
            <p:cNvSpPr/>
            <p:nvPr/>
          </p:nvSpPr>
          <p:spPr>
            <a:xfrm>
              <a:off x="4259263" y="3392488"/>
              <a:ext cx="641350" cy="430213"/>
            </a:xfrm>
            <a:custGeom>
              <a:avLst/>
              <a:gdLst/>
              <a:ahLst/>
              <a:cxnLst/>
              <a:rect l="l" t="t" r="r" b="b"/>
              <a:pathLst>
                <a:path w="404" h="271" extrusionOk="0">
                  <a:moveTo>
                    <a:pt x="404" y="0"/>
                  </a:moveTo>
                  <a:lnTo>
                    <a:pt x="0" y="0"/>
                  </a:lnTo>
                  <a:lnTo>
                    <a:pt x="0" y="271"/>
                  </a:lnTo>
                  <a:lnTo>
                    <a:pt x="404" y="271"/>
                  </a:lnTo>
                  <a:lnTo>
                    <a:pt x="404" y="0"/>
                  </a:lnTo>
                  <a:close/>
                  <a:moveTo>
                    <a:pt x="387" y="254"/>
                  </a:moveTo>
                  <a:lnTo>
                    <a:pt x="17" y="254"/>
                  </a:lnTo>
                  <a:lnTo>
                    <a:pt x="17" y="17"/>
                  </a:lnTo>
                  <a:lnTo>
                    <a:pt x="387" y="17"/>
                  </a:lnTo>
                  <a:lnTo>
                    <a:pt x="387" y="254"/>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900" name="Google Shape;900;p51"/>
          <p:cNvSpPr/>
          <p:nvPr/>
        </p:nvSpPr>
        <p:spPr>
          <a:xfrm>
            <a:off x="2325827" y="1814349"/>
            <a:ext cx="819300" cy="804900"/>
          </a:xfrm>
          <a:prstGeom prst="ellipse">
            <a:avLst/>
          </a:prstGeom>
          <a:solidFill>
            <a:schemeClr val="lt1"/>
          </a:solidFill>
          <a:ln>
            <a:noFill/>
          </a:ln>
          <a:effectLst>
            <a:outerShdw blurRad="38100" dist="12700" dir="2700000" algn="tl" rotWithShape="0">
              <a:srgbClr val="000000">
                <a:alpha val="149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F0F0F0"/>
              </a:solidFill>
              <a:latin typeface="Open Sans"/>
              <a:ea typeface="Open Sans"/>
              <a:cs typeface="Open Sans"/>
              <a:sym typeface="Open Sans"/>
            </a:endParaRPr>
          </a:p>
        </p:txBody>
      </p:sp>
      <p:grpSp>
        <p:nvGrpSpPr>
          <p:cNvPr id="901" name="Google Shape;901;p51"/>
          <p:cNvGrpSpPr/>
          <p:nvPr/>
        </p:nvGrpSpPr>
        <p:grpSpPr>
          <a:xfrm>
            <a:off x="2552690" y="2043156"/>
            <a:ext cx="365806" cy="365080"/>
            <a:chOff x="4144963" y="3244850"/>
            <a:chExt cx="800100" cy="798513"/>
          </a:xfrm>
        </p:grpSpPr>
        <p:sp>
          <p:nvSpPr>
            <p:cNvPr id="902" name="Google Shape;902;p51"/>
            <p:cNvSpPr/>
            <p:nvPr/>
          </p:nvSpPr>
          <p:spPr>
            <a:xfrm>
              <a:off x="4144963" y="3244850"/>
              <a:ext cx="800100" cy="798513"/>
            </a:xfrm>
            <a:custGeom>
              <a:avLst/>
              <a:gdLst/>
              <a:ahLst/>
              <a:cxnLst/>
              <a:rect l="l" t="t" r="r" b="b"/>
              <a:pathLst>
                <a:path w="240" h="240" extrusionOk="0">
                  <a:moveTo>
                    <a:pt x="236" y="52"/>
                  </a:moveTo>
                  <a:cubicBezTo>
                    <a:pt x="236" y="36"/>
                    <a:pt x="236" y="36"/>
                    <a:pt x="236" y="36"/>
                  </a:cubicBezTo>
                  <a:cubicBezTo>
                    <a:pt x="240" y="36"/>
                    <a:pt x="240" y="36"/>
                    <a:pt x="240" y="36"/>
                  </a:cubicBezTo>
                  <a:cubicBezTo>
                    <a:pt x="240" y="12"/>
                    <a:pt x="240" y="12"/>
                    <a:pt x="240" y="12"/>
                  </a:cubicBezTo>
                  <a:cubicBezTo>
                    <a:pt x="228" y="12"/>
                    <a:pt x="228" y="12"/>
                    <a:pt x="228" y="12"/>
                  </a:cubicBezTo>
                  <a:cubicBezTo>
                    <a:pt x="228" y="0"/>
                    <a:pt x="228" y="0"/>
                    <a:pt x="228" y="0"/>
                  </a:cubicBezTo>
                  <a:cubicBezTo>
                    <a:pt x="12" y="0"/>
                    <a:pt x="12" y="0"/>
                    <a:pt x="12" y="0"/>
                  </a:cubicBezTo>
                  <a:cubicBezTo>
                    <a:pt x="12" y="12"/>
                    <a:pt x="12" y="12"/>
                    <a:pt x="12" y="12"/>
                  </a:cubicBezTo>
                  <a:cubicBezTo>
                    <a:pt x="0" y="12"/>
                    <a:pt x="0" y="12"/>
                    <a:pt x="0" y="12"/>
                  </a:cubicBezTo>
                  <a:cubicBezTo>
                    <a:pt x="0" y="36"/>
                    <a:pt x="0" y="36"/>
                    <a:pt x="0" y="36"/>
                  </a:cubicBezTo>
                  <a:cubicBezTo>
                    <a:pt x="4" y="36"/>
                    <a:pt x="4" y="36"/>
                    <a:pt x="4" y="36"/>
                  </a:cubicBezTo>
                  <a:cubicBezTo>
                    <a:pt x="4" y="52"/>
                    <a:pt x="4" y="52"/>
                    <a:pt x="4" y="52"/>
                  </a:cubicBezTo>
                  <a:cubicBezTo>
                    <a:pt x="4" y="58"/>
                    <a:pt x="4" y="58"/>
                    <a:pt x="4" y="58"/>
                  </a:cubicBezTo>
                  <a:cubicBezTo>
                    <a:pt x="4" y="196"/>
                    <a:pt x="4" y="196"/>
                    <a:pt x="4" y="196"/>
                  </a:cubicBezTo>
                  <a:cubicBezTo>
                    <a:pt x="0" y="196"/>
                    <a:pt x="0" y="196"/>
                    <a:pt x="0" y="196"/>
                  </a:cubicBezTo>
                  <a:cubicBezTo>
                    <a:pt x="0" y="240"/>
                    <a:pt x="0" y="240"/>
                    <a:pt x="0" y="240"/>
                  </a:cubicBezTo>
                  <a:cubicBezTo>
                    <a:pt x="72" y="240"/>
                    <a:pt x="72" y="240"/>
                    <a:pt x="72" y="240"/>
                  </a:cubicBezTo>
                  <a:cubicBezTo>
                    <a:pt x="80" y="240"/>
                    <a:pt x="80" y="240"/>
                    <a:pt x="80" y="240"/>
                  </a:cubicBezTo>
                  <a:cubicBezTo>
                    <a:pt x="160" y="240"/>
                    <a:pt x="160" y="240"/>
                    <a:pt x="160" y="240"/>
                  </a:cubicBezTo>
                  <a:cubicBezTo>
                    <a:pt x="168" y="240"/>
                    <a:pt x="168" y="240"/>
                    <a:pt x="168" y="240"/>
                  </a:cubicBezTo>
                  <a:cubicBezTo>
                    <a:pt x="240" y="240"/>
                    <a:pt x="240" y="240"/>
                    <a:pt x="240" y="240"/>
                  </a:cubicBezTo>
                  <a:cubicBezTo>
                    <a:pt x="240" y="196"/>
                    <a:pt x="240" y="196"/>
                    <a:pt x="240" y="196"/>
                  </a:cubicBezTo>
                  <a:cubicBezTo>
                    <a:pt x="236" y="196"/>
                    <a:pt x="236" y="196"/>
                    <a:pt x="236" y="196"/>
                  </a:cubicBezTo>
                  <a:cubicBezTo>
                    <a:pt x="236" y="58"/>
                    <a:pt x="236" y="58"/>
                    <a:pt x="236" y="58"/>
                  </a:cubicBezTo>
                  <a:lnTo>
                    <a:pt x="236" y="52"/>
                  </a:lnTo>
                  <a:close/>
                  <a:moveTo>
                    <a:pt x="228" y="52"/>
                  </a:moveTo>
                  <a:cubicBezTo>
                    <a:pt x="228" y="58"/>
                    <a:pt x="228" y="58"/>
                    <a:pt x="228" y="58"/>
                  </a:cubicBezTo>
                  <a:cubicBezTo>
                    <a:pt x="228" y="64"/>
                    <a:pt x="224" y="68"/>
                    <a:pt x="218" y="68"/>
                  </a:cubicBezTo>
                  <a:cubicBezTo>
                    <a:pt x="212" y="68"/>
                    <a:pt x="208" y="64"/>
                    <a:pt x="208" y="58"/>
                  </a:cubicBezTo>
                  <a:cubicBezTo>
                    <a:pt x="208" y="36"/>
                    <a:pt x="208" y="36"/>
                    <a:pt x="208" y="36"/>
                  </a:cubicBezTo>
                  <a:cubicBezTo>
                    <a:pt x="228" y="36"/>
                    <a:pt x="228" y="36"/>
                    <a:pt x="228" y="36"/>
                  </a:cubicBezTo>
                  <a:lnTo>
                    <a:pt x="228" y="52"/>
                  </a:lnTo>
                  <a:close/>
                  <a:moveTo>
                    <a:pt x="200" y="58"/>
                  </a:moveTo>
                  <a:cubicBezTo>
                    <a:pt x="200" y="64"/>
                    <a:pt x="196" y="68"/>
                    <a:pt x="190" y="68"/>
                  </a:cubicBezTo>
                  <a:cubicBezTo>
                    <a:pt x="184" y="68"/>
                    <a:pt x="180" y="64"/>
                    <a:pt x="180" y="58"/>
                  </a:cubicBezTo>
                  <a:cubicBezTo>
                    <a:pt x="180" y="36"/>
                    <a:pt x="180" y="36"/>
                    <a:pt x="180" y="36"/>
                  </a:cubicBezTo>
                  <a:cubicBezTo>
                    <a:pt x="200" y="36"/>
                    <a:pt x="200" y="36"/>
                    <a:pt x="200" y="36"/>
                  </a:cubicBezTo>
                  <a:lnTo>
                    <a:pt x="200" y="58"/>
                  </a:lnTo>
                  <a:close/>
                  <a:moveTo>
                    <a:pt x="172" y="58"/>
                  </a:moveTo>
                  <a:cubicBezTo>
                    <a:pt x="172" y="63"/>
                    <a:pt x="169" y="67"/>
                    <a:pt x="164" y="68"/>
                  </a:cubicBezTo>
                  <a:cubicBezTo>
                    <a:pt x="163" y="68"/>
                    <a:pt x="163" y="68"/>
                    <a:pt x="163" y="68"/>
                  </a:cubicBezTo>
                  <a:cubicBezTo>
                    <a:pt x="163" y="68"/>
                    <a:pt x="162" y="68"/>
                    <a:pt x="162" y="68"/>
                  </a:cubicBezTo>
                  <a:cubicBezTo>
                    <a:pt x="156" y="68"/>
                    <a:pt x="152" y="64"/>
                    <a:pt x="152" y="58"/>
                  </a:cubicBezTo>
                  <a:cubicBezTo>
                    <a:pt x="152" y="36"/>
                    <a:pt x="152" y="36"/>
                    <a:pt x="152" y="36"/>
                  </a:cubicBezTo>
                  <a:cubicBezTo>
                    <a:pt x="172" y="36"/>
                    <a:pt x="172" y="36"/>
                    <a:pt x="172" y="36"/>
                  </a:cubicBezTo>
                  <a:lnTo>
                    <a:pt x="172" y="58"/>
                  </a:lnTo>
                  <a:close/>
                  <a:moveTo>
                    <a:pt x="77" y="68"/>
                  </a:moveTo>
                  <a:cubicBezTo>
                    <a:pt x="76" y="68"/>
                    <a:pt x="76" y="68"/>
                    <a:pt x="76" y="68"/>
                  </a:cubicBezTo>
                  <a:cubicBezTo>
                    <a:pt x="71" y="67"/>
                    <a:pt x="68" y="63"/>
                    <a:pt x="68" y="58"/>
                  </a:cubicBezTo>
                  <a:cubicBezTo>
                    <a:pt x="68" y="36"/>
                    <a:pt x="68" y="36"/>
                    <a:pt x="68" y="36"/>
                  </a:cubicBezTo>
                  <a:cubicBezTo>
                    <a:pt x="88" y="36"/>
                    <a:pt x="88" y="36"/>
                    <a:pt x="88" y="36"/>
                  </a:cubicBezTo>
                  <a:cubicBezTo>
                    <a:pt x="88" y="58"/>
                    <a:pt x="88" y="58"/>
                    <a:pt x="88" y="58"/>
                  </a:cubicBezTo>
                  <a:cubicBezTo>
                    <a:pt x="88" y="64"/>
                    <a:pt x="84" y="68"/>
                    <a:pt x="78" y="68"/>
                  </a:cubicBezTo>
                  <a:cubicBezTo>
                    <a:pt x="78" y="68"/>
                    <a:pt x="77" y="68"/>
                    <a:pt x="77" y="68"/>
                  </a:cubicBezTo>
                  <a:close/>
                  <a:moveTo>
                    <a:pt x="60" y="58"/>
                  </a:moveTo>
                  <a:cubicBezTo>
                    <a:pt x="60" y="64"/>
                    <a:pt x="56" y="68"/>
                    <a:pt x="50" y="68"/>
                  </a:cubicBezTo>
                  <a:cubicBezTo>
                    <a:pt x="44" y="68"/>
                    <a:pt x="40" y="64"/>
                    <a:pt x="40" y="58"/>
                  </a:cubicBezTo>
                  <a:cubicBezTo>
                    <a:pt x="40" y="36"/>
                    <a:pt x="40" y="36"/>
                    <a:pt x="40" y="36"/>
                  </a:cubicBezTo>
                  <a:cubicBezTo>
                    <a:pt x="60" y="36"/>
                    <a:pt x="60" y="36"/>
                    <a:pt x="60" y="36"/>
                  </a:cubicBezTo>
                  <a:lnTo>
                    <a:pt x="60" y="58"/>
                  </a:lnTo>
                  <a:close/>
                  <a:moveTo>
                    <a:pt x="144" y="58"/>
                  </a:moveTo>
                  <a:cubicBezTo>
                    <a:pt x="144" y="64"/>
                    <a:pt x="140" y="68"/>
                    <a:pt x="134" y="68"/>
                  </a:cubicBezTo>
                  <a:cubicBezTo>
                    <a:pt x="128" y="68"/>
                    <a:pt x="124" y="64"/>
                    <a:pt x="124" y="58"/>
                  </a:cubicBezTo>
                  <a:cubicBezTo>
                    <a:pt x="124" y="36"/>
                    <a:pt x="124" y="36"/>
                    <a:pt x="124" y="36"/>
                  </a:cubicBezTo>
                  <a:cubicBezTo>
                    <a:pt x="144" y="36"/>
                    <a:pt x="144" y="36"/>
                    <a:pt x="144" y="36"/>
                  </a:cubicBezTo>
                  <a:lnTo>
                    <a:pt x="144" y="58"/>
                  </a:lnTo>
                  <a:close/>
                  <a:moveTo>
                    <a:pt x="116" y="58"/>
                  </a:moveTo>
                  <a:cubicBezTo>
                    <a:pt x="116" y="64"/>
                    <a:pt x="112" y="68"/>
                    <a:pt x="106" y="68"/>
                  </a:cubicBezTo>
                  <a:cubicBezTo>
                    <a:pt x="100" y="68"/>
                    <a:pt x="96" y="64"/>
                    <a:pt x="96" y="58"/>
                  </a:cubicBezTo>
                  <a:cubicBezTo>
                    <a:pt x="96" y="36"/>
                    <a:pt x="96" y="36"/>
                    <a:pt x="96" y="36"/>
                  </a:cubicBezTo>
                  <a:cubicBezTo>
                    <a:pt x="116" y="36"/>
                    <a:pt x="116" y="36"/>
                    <a:pt x="116" y="36"/>
                  </a:cubicBezTo>
                  <a:lnTo>
                    <a:pt x="116" y="58"/>
                  </a:lnTo>
                  <a:close/>
                  <a:moveTo>
                    <a:pt x="96" y="73"/>
                  </a:moveTo>
                  <a:cubicBezTo>
                    <a:pt x="96" y="73"/>
                    <a:pt x="96" y="73"/>
                    <a:pt x="96" y="73"/>
                  </a:cubicBezTo>
                  <a:cubicBezTo>
                    <a:pt x="97" y="74"/>
                    <a:pt x="98" y="74"/>
                    <a:pt x="99" y="74"/>
                  </a:cubicBezTo>
                  <a:cubicBezTo>
                    <a:pt x="99" y="75"/>
                    <a:pt x="99" y="75"/>
                    <a:pt x="99" y="75"/>
                  </a:cubicBezTo>
                  <a:cubicBezTo>
                    <a:pt x="100" y="75"/>
                    <a:pt x="101" y="75"/>
                    <a:pt x="102" y="76"/>
                  </a:cubicBezTo>
                  <a:cubicBezTo>
                    <a:pt x="102" y="76"/>
                    <a:pt x="103" y="76"/>
                    <a:pt x="103" y="76"/>
                  </a:cubicBezTo>
                  <a:cubicBezTo>
                    <a:pt x="104" y="76"/>
                    <a:pt x="105" y="76"/>
                    <a:pt x="106" y="76"/>
                  </a:cubicBezTo>
                  <a:cubicBezTo>
                    <a:pt x="107" y="76"/>
                    <a:pt x="108" y="76"/>
                    <a:pt x="109" y="76"/>
                  </a:cubicBezTo>
                  <a:cubicBezTo>
                    <a:pt x="109" y="76"/>
                    <a:pt x="110" y="76"/>
                    <a:pt x="110" y="76"/>
                  </a:cubicBezTo>
                  <a:cubicBezTo>
                    <a:pt x="111" y="75"/>
                    <a:pt x="112" y="75"/>
                    <a:pt x="113" y="75"/>
                  </a:cubicBezTo>
                  <a:cubicBezTo>
                    <a:pt x="113" y="75"/>
                    <a:pt x="113" y="75"/>
                    <a:pt x="113" y="74"/>
                  </a:cubicBezTo>
                  <a:cubicBezTo>
                    <a:pt x="114" y="74"/>
                    <a:pt x="115" y="74"/>
                    <a:pt x="116" y="73"/>
                  </a:cubicBezTo>
                  <a:cubicBezTo>
                    <a:pt x="116" y="73"/>
                    <a:pt x="116" y="73"/>
                    <a:pt x="116" y="73"/>
                  </a:cubicBezTo>
                  <a:cubicBezTo>
                    <a:pt x="117" y="72"/>
                    <a:pt x="118" y="71"/>
                    <a:pt x="119" y="71"/>
                  </a:cubicBezTo>
                  <a:cubicBezTo>
                    <a:pt x="119" y="71"/>
                    <a:pt x="119" y="71"/>
                    <a:pt x="119" y="71"/>
                  </a:cubicBezTo>
                  <a:cubicBezTo>
                    <a:pt x="119" y="70"/>
                    <a:pt x="120" y="70"/>
                    <a:pt x="120" y="69"/>
                  </a:cubicBezTo>
                  <a:cubicBezTo>
                    <a:pt x="120" y="70"/>
                    <a:pt x="121" y="70"/>
                    <a:pt x="121" y="71"/>
                  </a:cubicBezTo>
                  <a:cubicBezTo>
                    <a:pt x="121" y="71"/>
                    <a:pt x="121" y="71"/>
                    <a:pt x="121" y="71"/>
                  </a:cubicBezTo>
                  <a:cubicBezTo>
                    <a:pt x="122" y="71"/>
                    <a:pt x="123" y="72"/>
                    <a:pt x="124" y="73"/>
                  </a:cubicBezTo>
                  <a:cubicBezTo>
                    <a:pt x="124" y="73"/>
                    <a:pt x="124" y="73"/>
                    <a:pt x="124" y="73"/>
                  </a:cubicBezTo>
                  <a:cubicBezTo>
                    <a:pt x="125" y="74"/>
                    <a:pt x="126" y="74"/>
                    <a:pt x="127" y="74"/>
                  </a:cubicBezTo>
                  <a:cubicBezTo>
                    <a:pt x="127" y="75"/>
                    <a:pt x="127" y="75"/>
                    <a:pt x="127" y="75"/>
                  </a:cubicBezTo>
                  <a:cubicBezTo>
                    <a:pt x="128" y="75"/>
                    <a:pt x="129" y="75"/>
                    <a:pt x="130" y="76"/>
                  </a:cubicBezTo>
                  <a:cubicBezTo>
                    <a:pt x="130" y="76"/>
                    <a:pt x="131" y="76"/>
                    <a:pt x="131" y="76"/>
                  </a:cubicBezTo>
                  <a:cubicBezTo>
                    <a:pt x="132" y="76"/>
                    <a:pt x="133" y="76"/>
                    <a:pt x="134" y="76"/>
                  </a:cubicBezTo>
                  <a:cubicBezTo>
                    <a:pt x="135" y="76"/>
                    <a:pt x="136" y="76"/>
                    <a:pt x="137" y="76"/>
                  </a:cubicBezTo>
                  <a:cubicBezTo>
                    <a:pt x="137" y="76"/>
                    <a:pt x="138" y="76"/>
                    <a:pt x="138" y="76"/>
                  </a:cubicBezTo>
                  <a:cubicBezTo>
                    <a:pt x="139" y="75"/>
                    <a:pt x="140" y="75"/>
                    <a:pt x="141" y="75"/>
                  </a:cubicBezTo>
                  <a:cubicBezTo>
                    <a:pt x="141" y="75"/>
                    <a:pt x="141" y="75"/>
                    <a:pt x="141" y="74"/>
                  </a:cubicBezTo>
                  <a:cubicBezTo>
                    <a:pt x="142" y="74"/>
                    <a:pt x="143" y="74"/>
                    <a:pt x="144" y="73"/>
                  </a:cubicBezTo>
                  <a:cubicBezTo>
                    <a:pt x="144" y="73"/>
                    <a:pt x="144" y="73"/>
                    <a:pt x="144" y="73"/>
                  </a:cubicBezTo>
                  <a:cubicBezTo>
                    <a:pt x="144" y="132"/>
                    <a:pt x="144" y="132"/>
                    <a:pt x="144" y="132"/>
                  </a:cubicBezTo>
                  <a:cubicBezTo>
                    <a:pt x="96" y="132"/>
                    <a:pt x="96" y="132"/>
                    <a:pt x="96" y="132"/>
                  </a:cubicBezTo>
                  <a:lnTo>
                    <a:pt x="96" y="73"/>
                  </a:lnTo>
                  <a:close/>
                  <a:moveTo>
                    <a:pt x="20" y="8"/>
                  </a:moveTo>
                  <a:cubicBezTo>
                    <a:pt x="220" y="8"/>
                    <a:pt x="220" y="8"/>
                    <a:pt x="220" y="8"/>
                  </a:cubicBezTo>
                  <a:cubicBezTo>
                    <a:pt x="220" y="12"/>
                    <a:pt x="220" y="12"/>
                    <a:pt x="220" y="12"/>
                  </a:cubicBezTo>
                  <a:cubicBezTo>
                    <a:pt x="20" y="12"/>
                    <a:pt x="20" y="12"/>
                    <a:pt x="20" y="12"/>
                  </a:cubicBezTo>
                  <a:lnTo>
                    <a:pt x="20" y="8"/>
                  </a:lnTo>
                  <a:close/>
                  <a:moveTo>
                    <a:pt x="8" y="20"/>
                  </a:moveTo>
                  <a:cubicBezTo>
                    <a:pt x="12" y="20"/>
                    <a:pt x="12" y="20"/>
                    <a:pt x="12" y="20"/>
                  </a:cubicBezTo>
                  <a:cubicBezTo>
                    <a:pt x="228" y="20"/>
                    <a:pt x="228" y="20"/>
                    <a:pt x="228" y="20"/>
                  </a:cubicBezTo>
                  <a:cubicBezTo>
                    <a:pt x="232" y="20"/>
                    <a:pt x="232" y="20"/>
                    <a:pt x="232" y="20"/>
                  </a:cubicBezTo>
                  <a:cubicBezTo>
                    <a:pt x="232" y="28"/>
                    <a:pt x="232" y="28"/>
                    <a:pt x="232" y="28"/>
                  </a:cubicBezTo>
                  <a:cubicBezTo>
                    <a:pt x="208" y="28"/>
                    <a:pt x="208" y="28"/>
                    <a:pt x="208" y="28"/>
                  </a:cubicBezTo>
                  <a:cubicBezTo>
                    <a:pt x="200" y="28"/>
                    <a:pt x="200" y="28"/>
                    <a:pt x="200" y="28"/>
                  </a:cubicBezTo>
                  <a:cubicBezTo>
                    <a:pt x="180" y="28"/>
                    <a:pt x="180" y="28"/>
                    <a:pt x="180" y="28"/>
                  </a:cubicBezTo>
                  <a:cubicBezTo>
                    <a:pt x="172" y="28"/>
                    <a:pt x="172" y="28"/>
                    <a:pt x="172" y="28"/>
                  </a:cubicBezTo>
                  <a:cubicBezTo>
                    <a:pt x="152" y="28"/>
                    <a:pt x="152" y="28"/>
                    <a:pt x="152" y="28"/>
                  </a:cubicBezTo>
                  <a:cubicBezTo>
                    <a:pt x="144" y="28"/>
                    <a:pt x="144" y="28"/>
                    <a:pt x="144" y="28"/>
                  </a:cubicBezTo>
                  <a:cubicBezTo>
                    <a:pt x="124" y="28"/>
                    <a:pt x="124" y="28"/>
                    <a:pt x="124" y="28"/>
                  </a:cubicBezTo>
                  <a:cubicBezTo>
                    <a:pt x="116" y="28"/>
                    <a:pt x="116" y="28"/>
                    <a:pt x="116" y="28"/>
                  </a:cubicBezTo>
                  <a:cubicBezTo>
                    <a:pt x="96" y="28"/>
                    <a:pt x="96" y="28"/>
                    <a:pt x="96" y="28"/>
                  </a:cubicBezTo>
                  <a:cubicBezTo>
                    <a:pt x="88" y="28"/>
                    <a:pt x="88" y="28"/>
                    <a:pt x="88" y="28"/>
                  </a:cubicBezTo>
                  <a:cubicBezTo>
                    <a:pt x="68" y="28"/>
                    <a:pt x="68" y="28"/>
                    <a:pt x="68" y="28"/>
                  </a:cubicBezTo>
                  <a:cubicBezTo>
                    <a:pt x="60" y="28"/>
                    <a:pt x="60" y="28"/>
                    <a:pt x="60" y="28"/>
                  </a:cubicBezTo>
                  <a:cubicBezTo>
                    <a:pt x="40" y="28"/>
                    <a:pt x="40" y="28"/>
                    <a:pt x="40" y="28"/>
                  </a:cubicBezTo>
                  <a:cubicBezTo>
                    <a:pt x="32" y="28"/>
                    <a:pt x="32" y="28"/>
                    <a:pt x="32" y="28"/>
                  </a:cubicBezTo>
                  <a:cubicBezTo>
                    <a:pt x="8" y="28"/>
                    <a:pt x="8" y="28"/>
                    <a:pt x="8" y="28"/>
                  </a:cubicBezTo>
                  <a:lnTo>
                    <a:pt x="8" y="20"/>
                  </a:lnTo>
                  <a:close/>
                  <a:moveTo>
                    <a:pt x="32" y="36"/>
                  </a:moveTo>
                  <a:cubicBezTo>
                    <a:pt x="32" y="58"/>
                    <a:pt x="32" y="58"/>
                    <a:pt x="32" y="58"/>
                  </a:cubicBezTo>
                  <a:cubicBezTo>
                    <a:pt x="32" y="64"/>
                    <a:pt x="28" y="68"/>
                    <a:pt x="22" y="68"/>
                  </a:cubicBezTo>
                  <a:cubicBezTo>
                    <a:pt x="16" y="68"/>
                    <a:pt x="12" y="64"/>
                    <a:pt x="12" y="58"/>
                  </a:cubicBezTo>
                  <a:cubicBezTo>
                    <a:pt x="12" y="52"/>
                    <a:pt x="12" y="52"/>
                    <a:pt x="12" y="52"/>
                  </a:cubicBezTo>
                  <a:cubicBezTo>
                    <a:pt x="12" y="36"/>
                    <a:pt x="12" y="36"/>
                    <a:pt x="12" y="36"/>
                  </a:cubicBezTo>
                  <a:lnTo>
                    <a:pt x="32" y="36"/>
                  </a:lnTo>
                  <a:close/>
                  <a:moveTo>
                    <a:pt x="12" y="73"/>
                  </a:moveTo>
                  <a:cubicBezTo>
                    <a:pt x="15" y="75"/>
                    <a:pt x="18" y="76"/>
                    <a:pt x="22" y="76"/>
                  </a:cubicBezTo>
                  <a:cubicBezTo>
                    <a:pt x="28" y="76"/>
                    <a:pt x="33" y="73"/>
                    <a:pt x="36" y="69"/>
                  </a:cubicBezTo>
                  <a:cubicBezTo>
                    <a:pt x="39" y="73"/>
                    <a:pt x="44" y="76"/>
                    <a:pt x="50" y="76"/>
                  </a:cubicBezTo>
                  <a:cubicBezTo>
                    <a:pt x="56" y="76"/>
                    <a:pt x="61" y="73"/>
                    <a:pt x="64" y="69"/>
                  </a:cubicBezTo>
                  <a:cubicBezTo>
                    <a:pt x="66" y="72"/>
                    <a:pt x="69" y="74"/>
                    <a:pt x="72" y="75"/>
                  </a:cubicBezTo>
                  <a:cubicBezTo>
                    <a:pt x="72" y="196"/>
                    <a:pt x="72" y="196"/>
                    <a:pt x="72" y="196"/>
                  </a:cubicBezTo>
                  <a:cubicBezTo>
                    <a:pt x="12" y="196"/>
                    <a:pt x="12" y="196"/>
                    <a:pt x="12" y="196"/>
                  </a:cubicBezTo>
                  <a:lnTo>
                    <a:pt x="12" y="73"/>
                  </a:lnTo>
                  <a:close/>
                  <a:moveTo>
                    <a:pt x="56" y="232"/>
                  </a:moveTo>
                  <a:cubicBezTo>
                    <a:pt x="58" y="232"/>
                    <a:pt x="60" y="230"/>
                    <a:pt x="60" y="228"/>
                  </a:cubicBezTo>
                  <a:cubicBezTo>
                    <a:pt x="60" y="226"/>
                    <a:pt x="58" y="224"/>
                    <a:pt x="56" y="224"/>
                  </a:cubicBezTo>
                  <a:cubicBezTo>
                    <a:pt x="52" y="224"/>
                    <a:pt x="52" y="224"/>
                    <a:pt x="52" y="224"/>
                  </a:cubicBezTo>
                  <a:cubicBezTo>
                    <a:pt x="50" y="224"/>
                    <a:pt x="48" y="226"/>
                    <a:pt x="48" y="228"/>
                  </a:cubicBezTo>
                  <a:cubicBezTo>
                    <a:pt x="48" y="230"/>
                    <a:pt x="50" y="232"/>
                    <a:pt x="52" y="232"/>
                  </a:cubicBezTo>
                  <a:cubicBezTo>
                    <a:pt x="40" y="232"/>
                    <a:pt x="40" y="232"/>
                    <a:pt x="40" y="232"/>
                  </a:cubicBezTo>
                  <a:cubicBezTo>
                    <a:pt x="42" y="232"/>
                    <a:pt x="44" y="230"/>
                    <a:pt x="44" y="228"/>
                  </a:cubicBezTo>
                  <a:cubicBezTo>
                    <a:pt x="44" y="226"/>
                    <a:pt x="42" y="224"/>
                    <a:pt x="40" y="224"/>
                  </a:cubicBezTo>
                  <a:cubicBezTo>
                    <a:pt x="36" y="224"/>
                    <a:pt x="36" y="224"/>
                    <a:pt x="36" y="224"/>
                  </a:cubicBezTo>
                  <a:cubicBezTo>
                    <a:pt x="34" y="224"/>
                    <a:pt x="32" y="226"/>
                    <a:pt x="32" y="228"/>
                  </a:cubicBezTo>
                  <a:cubicBezTo>
                    <a:pt x="32" y="230"/>
                    <a:pt x="34" y="232"/>
                    <a:pt x="36" y="232"/>
                  </a:cubicBezTo>
                  <a:cubicBezTo>
                    <a:pt x="24" y="232"/>
                    <a:pt x="24" y="232"/>
                    <a:pt x="24" y="232"/>
                  </a:cubicBezTo>
                  <a:cubicBezTo>
                    <a:pt x="26" y="232"/>
                    <a:pt x="28" y="230"/>
                    <a:pt x="28" y="228"/>
                  </a:cubicBezTo>
                  <a:cubicBezTo>
                    <a:pt x="28" y="226"/>
                    <a:pt x="26" y="224"/>
                    <a:pt x="24" y="224"/>
                  </a:cubicBezTo>
                  <a:cubicBezTo>
                    <a:pt x="20" y="224"/>
                    <a:pt x="20" y="224"/>
                    <a:pt x="20" y="224"/>
                  </a:cubicBezTo>
                  <a:cubicBezTo>
                    <a:pt x="18" y="224"/>
                    <a:pt x="16" y="226"/>
                    <a:pt x="16" y="228"/>
                  </a:cubicBezTo>
                  <a:cubicBezTo>
                    <a:pt x="16" y="230"/>
                    <a:pt x="18" y="232"/>
                    <a:pt x="20" y="232"/>
                  </a:cubicBezTo>
                  <a:cubicBezTo>
                    <a:pt x="8" y="232"/>
                    <a:pt x="8" y="232"/>
                    <a:pt x="8" y="232"/>
                  </a:cubicBezTo>
                  <a:cubicBezTo>
                    <a:pt x="10" y="232"/>
                    <a:pt x="12" y="230"/>
                    <a:pt x="12" y="228"/>
                  </a:cubicBezTo>
                  <a:cubicBezTo>
                    <a:pt x="12" y="226"/>
                    <a:pt x="10" y="224"/>
                    <a:pt x="8" y="224"/>
                  </a:cubicBezTo>
                  <a:cubicBezTo>
                    <a:pt x="8" y="220"/>
                    <a:pt x="8" y="220"/>
                    <a:pt x="8" y="220"/>
                  </a:cubicBezTo>
                  <a:cubicBezTo>
                    <a:pt x="12" y="220"/>
                    <a:pt x="12" y="220"/>
                    <a:pt x="12" y="220"/>
                  </a:cubicBezTo>
                  <a:cubicBezTo>
                    <a:pt x="14" y="220"/>
                    <a:pt x="16" y="218"/>
                    <a:pt x="16" y="216"/>
                  </a:cubicBezTo>
                  <a:cubicBezTo>
                    <a:pt x="16" y="214"/>
                    <a:pt x="14" y="212"/>
                    <a:pt x="12" y="212"/>
                  </a:cubicBezTo>
                  <a:cubicBezTo>
                    <a:pt x="8" y="212"/>
                    <a:pt x="8" y="212"/>
                    <a:pt x="8" y="212"/>
                  </a:cubicBezTo>
                  <a:cubicBezTo>
                    <a:pt x="8" y="204"/>
                    <a:pt x="8" y="204"/>
                    <a:pt x="8" y="204"/>
                  </a:cubicBezTo>
                  <a:cubicBezTo>
                    <a:pt x="12" y="204"/>
                    <a:pt x="12" y="204"/>
                    <a:pt x="12" y="204"/>
                  </a:cubicBezTo>
                  <a:cubicBezTo>
                    <a:pt x="12" y="206"/>
                    <a:pt x="14" y="208"/>
                    <a:pt x="16" y="208"/>
                  </a:cubicBezTo>
                  <a:cubicBezTo>
                    <a:pt x="20" y="208"/>
                    <a:pt x="20" y="208"/>
                    <a:pt x="20" y="208"/>
                  </a:cubicBezTo>
                  <a:cubicBezTo>
                    <a:pt x="22" y="208"/>
                    <a:pt x="24" y="206"/>
                    <a:pt x="24" y="204"/>
                  </a:cubicBezTo>
                  <a:cubicBezTo>
                    <a:pt x="28" y="204"/>
                    <a:pt x="28" y="204"/>
                    <a:pt x="28" y="204"/>
                  </a:cubicBezTo>
                  <a:cubicBezTo>
                    <a:pt x="28" y="206"/>
                    <a:pt x="30" y="208"/>
                    <a:pt x="32" y="208"/>
                  </a:cubicBezTo>
                  <a:cubicBezTo>
                    <a:pt x="36" y="208"/>
                    <a:pt x="36" y="208"/>
                    <a:pt x="36" y="208"/>
                  </a:cubicBezTo>
                  <a:cubicBezTo>
                    <a:pt x="38" y="208"/>
                    <a:pt x="40" y="206"/>
                    <a:pt x="40" y="204"/>
                  </a:cubicBezTo>
                  <a:cubicBezTo>
                    <a:pt x="44" y="204"/>
                    <a:pt x="44" y="204"/>
                    <a:pt x="44" y="204"/>
                  </a:cubicBezTo>
                  <a:cubicBezTo>
                    <a:pt x="44" y="206"/>
                    <a:pt x="46" y="208"/>
                    <a:pt x="48" y="208"/>
                  </a:cubicBezTo>
                  <a:cubicBezTo>
                    <a:pt x="52" y="208"/>
                    <a:pt x="52" y="208"/>
                    <a:pt x="52" y="208"/>
                  </a:cubicBezTo>
                  <a:cubicBezTo>
                    <a:pt x="54" y="208"/>
                    <a:pt x="56" y="206"/>
                    <a:pt x="56" y="204"/>
                  </a:cubicBezTo>
                  <a:cubicBezTo>
                    <a:pt x="60" y="204"/>
                    <a:pt x="60" y="204"/>
                    <a:pt x="60" y="204"/>
                  </a:cubicBezTo>
                  <a:cubicBezTo>
                    <a:pt x="60" y="206"/>
                    <a:pt x="62" y="208"/>
                    <a:pt x="64" y="208"/>
                  </a:cubicBezTo>
                  <a:cubicBezTo>
                    <a:pt x="68" y="208"/>
                    <a:pt x="68" y="208"/>
                    <a:pt x="68" y="208"/>
                  </a:cubicBezTo>
                  <a:cubicBezTo>
                    <a:pt x="70" y="208"/>
                    <a:pt x="72" y="206"/>
                    <a:pt x="72" y="204"/>
                  </a:cubicBezTo>
                  <a:cubicBezTo>
                    <a:pt x="72" y="212"/>
                    <a:pt x="72" y="212"/>
                    <a:pt x="72" y="212"/>
                  </a:cubicBezTo>
                  <a:cubicBezTo>
                    <a:pt x="70" y="212"/>
                    <a:pt x="68" y="214"/>
                    <a:pt x="68" y="216"/>
                  </a:cubicBezTo>
                  <a:cubicBezTo>
                    <a:pt x="68" y="218"/>
                    <a:pt x="70" y="220"/>
                    <a:pt x="72" y="220"/>
                  </a:cubicBezTo>
                  <a:cubicBezTo>
                    <a:pt x="72" y="224"/>
                    <a:pt x="72" y="224"/>
                    <a:pt x="72" y="224"/>
                  </a:cubicBezTo>
                  <a:cubicBezTo>
                    <a:pt x="68" y="224"/>
                    <a:pt x="68" y="224"/>
                    <a:pt x="68" y="224"/>
                  </a:cubicBezTo>
                  <a:cubicBezTo>
                    <a:pt x="66" y="224"/>
                    <a:pt x="64" y="226"/>
                    <a:pt x="64" y="228"/>
                  </a:cubicBezTo>
                  <a:cubicBezTo>
                    <a:pt x="64" y="230"/>
                    <a:pt x="66" y="232"/>
                    <a:pt x="68" y="232"/>
                  </a:cubicBezTo>
                  <a:lnTo>
                    <a:pt x="56" y="232"/>
                  </a:lnTo>
                  <a:close/>
                  <a:moveTo>
                    <a:pt x="160" y="232"/>
                  </a:moveTo>
                  <a:cubicBezTo>
                    <a:pt x="80" y="232"/>
                    <a:pt x="80" y="232"/>
                    <a:pt x="80" y="232"/>
                  </a:cubicBezTo>
                  <a:cubicBezTo>
                    <a:pt x="80" y="196"/>
                    <a:pt x="80" y="196"/>
                    <a:pt x="80" y="196"/>
                  </a:cubicBezTo>
                  <a:cubicBezTo>
                    <a:pt x="80" y="76"/>
                    <a:pt x="80" y="76"/>
                    <a:pt x="80" y="76"/>
                  </a:cubicBezTo>
                  <a:cubicBezTo>
                    <a:pt x="80" y="76"/>
                    <a:pt x="81" y="76"/>
                    <a:pt x="81" y="76"/>
                  </a:cubicBezTo>
                  <a:cubicBezTo>
                    <a:pt x="81" y="76"/>
                    <a:pt x="82" y="75"/>
                    <a:pt x="83" y="75"/>
                  </a:cubicBezTo>
                  <a:cubicBezTo>
                    <a:pt x="83" y="75"/>
                    <a:pt x="84" y="75"/>
                    <a:pt x="84" y="75"/>
                  </a:cubicBezTo>
                  <a:cubicBezTo>
                    <a:pt x="85" y="75"/>
                    <a:pt x="85" y="74"/>
                    <a:pt x="86" y="74"/>
                  </a:cubicBezTo>
                  <a:cubicBezTo>
                    <a:pt x="86" y="74"/>
                    <a:pt x="87" y="74"/>
                    <a:pt x="87" y="73"/>
                  </a:cubicBezTo>
                  <a:cubicBezTo>
                    <a:pt x="88" y="73"/>
                    <a:pt x="88" y="73"/>
                    <a:pt x="88" y="73"/>
                  </a:cubicBezTo>
                  <a:cubicBezTo>
                    <a:pt x="88" y="140"/>
                    <a:pt x="88" y="140"/>
                    <a:pt x="88" y="140"/>
                  </a:cubicBezTo>
                  <a:cubicBezTo>
                    <a:pt x="152" y="140"/>
                    <a:pt x="152" y="140"/>
                    <a:pt x="152" y="140"/>
                  </a:cubicBezTo>
                  <a:cubicBezTo>
                    <a:pt x="152" y="73"/>
                    <a:pt x="152" y="73"/>
                    <a:pt x="152" y="73"/>
                  </a:cubicBezTo>
                  <a:cubicBezTo>
                    <a:pt x="152" y="73"/>
                    <a:pt x="152" y="73"/>
                    <a:pt x="153" y="73"/>
                  </a:cubicBezTo>
                  <a:cubicBezTo>
                    <a:pt x="153" y="74"/>
                    <a:pt x="154" y="74"/>
                    <a:pt x="154" y="74"/>
                  </a:cubicBezTo>
                  <a:cubicBezTo>
                    <a:pt x="155" y="74"/>
                    <a:pt x="155" y="75"/>
                    <a:pt x="156" y="75"/>
                  </a:cubicBezTo>
                  <a:cubicBezTo>
                    <a:pt x="156" y="75"/>
                    <a:pt x="157" y="75"/>
                    <a:pt x="157" y="75"/>
                  </a:cubicBezTo>
                  <a:cubicBezTo>
                    <a:pt x="158" y="75"/>
                    <a:pt x="159" y="76"/>
                    <a:pt x="159" y="76"/>
                  </a:cubicBezTo>
                  <a:cubicBezTo>
                    <a:pt x="159" y="76"/>
                    <a:pt x="160" y="76"/>
                    <a:pt x="160" y="76"/>
                  </a:cubicBezTo>
                  <a:cubicBezTo>
                    <a:pt x="160" y="196"/>
                    <a:pt x="160" y="196"/>
                    <a:pt x="160" y="196"/>
                  </a:cubicBezTo>
                  <a:cubicBezTo>
                    <a:pt x="160" y="232"/>
                    <a:pt x="160" y="232"/>
                    <a:pt x="160" y="232"/>
                  </a:cubicBezTo>
                  <a:close/>
                  <a:moveTo>
                    <a:pt x="216" y="232"/>
                  </a:moveTo>
                  <a:cubicBezTo>
                    <a:pt x="218" y="232"/>
                    <a:pt x="220" y="230"/>
                    <a:pt x="220" y="228"/>
                  </a:cubicBezTo>
                  <a:cubicBezTo>
                    <a:pt x="220" y="226"/>
                    <a:pt x="218" y="224"/>
                    <a:pt x="216" y="224"/>
                  </a:cubicBezTo>
                  <a:cubicBezTo>
                    <a:pt x="212" y="224"/>
                    <a:pt x="212" y="224"/>
                    <a:pt x="212" y="224"/>
                  </a:cubicBezTo>
                  <a:cubicBezTo>
                    <a:pt x="210" y="224"/>
                    <a:pt x="208" y="226"/>
                    <a:pt x="208" y="228"/>
                  </a:cubicBezTo>
                  <a:cubicBezTo>
                    <a:pt x="208" y="230"/>
                    <a:pt x="210" y="232"/>
                    <a:pt x="212" y="232"/>
                  </a:cubicBezTo>
                  <a:cubicBezTo>
                    <a:pt x="200" y="232"/>
                    <a:pt x="200" y="232"/>
                    <a:pt x="200" y="232"/>
                  </a:cubicBezTo>
                  <a:cubicBezTo>
                    <a:pt x="202" y="232"/>
                    <a:pt x="204" y="230"/>
                    <a:pt x="204" y="228"/>
                  </a:cubicBezTo>
                  <a:cubicBezTo>
                    <a:pt x="204" y="226"/>
                    <a:pt x="202" y="224"/>
                    <a:pt x="200" y="224"/>
                  </a:cubicBezTo>
                  <a:cubicBezTo>
                    <a:pt x="196" y="224"/>
                    <a:pt x="196" y="224"/>
                    <a:pt x="196" y="224"/>
                  </a:cubicBezTo>
                  <a:cubicBezTo>
                    <a:pt x="194" y="224"/>
                    <a:pt x="192" y="226"/>
                    <a:pt x="192" y="228"/>
                  </a:cubicBezTo>
                  <a:cubicBezTo>
                    <a:pt x="192" y="230"/>
                    <a:pt x="194" y="232"/>
                    <a:pt x="196" y="232"/>
                  </a:cubicBezTo>
                  <a:cubicBezTo>
                    <a:pt x="184" y="232"/>
                    <a:pt x="184" y="232"/>
                    <a:pt x="184" y="232"/>
                  </a:cubicBezTo>
                  <a:cubicBezTo>
                    <a:pt x="186" y="232"/>
                    <a:pt x="188" y="230"/>
                    <a:pt x="188" y="228"/>
                  </a:cubicBezTo>
                  <a:cubicBezTo>
                    <a:pt x="188" y="226"/>
                    <a:pt x="186" y="224"/>
                    <a:pt x="184" y="224"/>
                  </a:cubicBezTo>
                  <a:cubicBezTo>
                    <a:pt x="180" y="224"/>
                    <a:pt x="180" y="224"/>
                    <a:pt x="180" y="224"/>
                  </a:cubicBezTo>
                  <a:cubicBezTo>
                    <a:pt x="178" y="224"/>
                    <a:pt x="176" y="226"/>
                    <a:pt x="176" y="228"/>
                  </a:cubicBezTo>
                  <a:cubicBezTo>
                    <a:pt x="176" y="230"/>
                    <a:pt x="178" y="232"/>
                    <a:pt x="180" y="232"/>
                  </a:cubicBezTo>
                  <a:cubicBezTo>
                    <a:pt x="168" y="232"/>
                    <a:pt x="168" y="232"/>
                    <a:pt x="168" y="232"/>
                  </a:cubicBezTo>
                  <a:cubicBezTo>
                    <a:pt x="170" y="232"/>
                    <a:pt x="172" y="230"/>
                    <a:pt x="172" y="228"/>
                  </a:cubicBezTo>
                  <a:cubicBezTo>
                    <a:pt x="172" y="226"/>
                    <a:pt x="170" y="224"/>
                    <a:pt x="168" y="224"/>
                  </a:cubicBezTo>
                  <a:cubicBezTo>
                    <a:pt x="168" y="220"/>
                    <a:pt x="168" y="220"/>
                    <a:pt x="168" y="220"/>
                  </a:cubicBezTo>
                  <a:cubicBezTo>
                    <a:pt x="172" y="220"/>
                    <a:pt x="172" y="220"/>
                    <a:pt x="172" y="220"/>
                  </a:cubicBezTo>
                  <a:cubicBezTo>
                    <a:pt x="174" y="220"/>
                    <a:pt x="176" y="218"/>
                    <a:pt x="176" y="216"/>
                  </a:cubicBezTo>
                  <a:cubicBezTo>
                    <a:pt x="176" y="214"/>
                    <a:pt x="174" y="212"/>
                    <a:pt x="172" y="212"/>
                  </a:cubicBezTo>
                  <a:cubicBezTo>
                    <a:pt x="168" y="212"/>
                    <a:pt x="168" y="212"/>
                    <a:pt x="168" y="212"/>
                  </a:cubicBezTo>
                  <a:cubicBezTo>
                    <a:pt x="168" y="204"/>
                    <a:pt x="168" y="204"/>
                    <a:pt x="168" y="204"/>
                  </a:cubicBezTo>
                  <a:cubicBezTo>
                    <a:pt x="172" y="204"/>
                    <a:pt x="172" y="204"/>
                    <a:pt x="172" y="204"/>
                  </a:cubicBezTo>
                  <a:cubicBezTo>
                    <a:pt x="172" y="206"/>
                    <a:pt x="174" y="208"/>
                    <a:pt x="176" y="208"/>
                  </a:cubicBezTo>
                  <a:cubicBezTo>
                    <a:pt x="180" y="208"/>
                    <a:pt x="180" y="208"/>
                    <a:pt x="180" y="208"/>
                  </a:cubicBezTo>
                  <a:cubicBezTo>
                    <a:pt x="182" y="208"/>
                    <a:pt x="184" y="206"/>
                    <a:pt x="184" y="204"/>
                  </a:cubicBezTo>
                  <a:cubicBezTo>
                    <a:pt x="188" y="204"/>
                    <a:pt x="188" y="204"/>
                    <a:pt x="188" y="204"/>
                  </a:cubicBezTo>
                  <a:cubicBezTo>
                    <a:pt x="188" y="206"/>
                    <a:pt x="190" y="208"/>
                    <a:pt x="192" y="208"/>
                  </a:cubicBezTo>
                  <a:cubicBezTo>
                    <a:pt x="196" y="208"/>
                    <a:pt x="196" y="208"/>
                    <a:pt x="196" y="208"/>
                  </a:cubicBezTo>
                  <a:cubicBezTo>
                    <a:pt x="198" y="208"/>
                    <a:pt x="200" y="206"/>
                    <a:pt x="200" y="204"/>
                  </a:cubicBezTo>
                  <a:cubicBezTo>
                    <a:pt x="204" y="204"/>
                    <a:pt x="204" y="204"/>
                    <a:pt x="204" y="204"/>
                  </a:cubicBezTo>
                  <a:cubicBezTo>
                    <a:pt x="204" y="206"/>
                    <a:pt x="206" y="208"/>
                    <a:pt x="208" y="208"/>
                  </a:cubicBezTo>
                  <a:cubicBezTo>
                    <a:pt x="212" y="208"/>
                    <a:pt x="212" y="208"/>
                    <a:pt x="212" y="208"/>
                  </a:cubicBezTo>
                  <a:cubicBezTo>
                    <a:pt x="214" y="208"/>
                    <a:pt x="216" y="206"/>
                    <a:pt x="216" y="204"/>
                  </a:cubicBezTo>
                  <a:cubicBezTo>
                    <a:pt x="220" y="204"/>
                    <a:pt x="220" y="204"/>
                    <a:pt x="220" y="204"/>
                  </a:cubicBezTo>
                  <a:cubicBezTo>
                    <a:pt x="220" y="206"/>
                    <a:pt x="222" y="208"/>
                    <a:pt x="224" y="208"/>
                  </a:cubicBezTo>
                  <a:cubicBezTo>
                    <a:pt x="228" y="208"/>
                    <a:pt x="228" y="208"/>
                    <a:pt x="228" y="208"/>
                  </a:cubicBezTo>
                  <a:cubicBezTo>
                    <a:pt x="230" y="208"/>
                    <a:pt x="232" y="206"/>
                    <a:pt x="232" y="204"/>
                  </a:cubicBezTo>
                  <a:cubicBezTo>
                    <a:pt x="232" y="212"/>
                    <a:pt x="232" y="212"/>
                    <a:pt x="232" y="212"/>
                  </a:cubicBezTo>
                  <a:cubicBezTo>
                    <a:pt x="230" y="212"/>
                    <a:pt x="228" y="214"/>
                    <a:pt x="228" y="216"/>
                  </a:cubicBezTo>
                  <a:cubicBezTo>
                    <a:pt x="228" y="218"/>
                    <a:pt x="230" y="220"/>
                    <a:pt x="232" y="220"/>
                  </a:cubicBezTo>
                  <a:cubicBezTo>
                    <a:pt x="232" y="224"/>
                    <a:pt x="232" y="224"/>
                    <a:pt x="232" y="224"/>
                  </a:cubicBezTo>
                  <a:cubicBezTo>
                    <a:pt x="228" y="224"/>
                    <a:pt x="228" y="224"/>
                    <a:pt x="228" y="224"/>
                  </a:cubicBezTo>
                  <a:cubicBezTo>
                    <a:pt x="226" y="224"/>
                    <a:pt x="224" y="226"/>
                    <a:pt x="224" y="228"/>
                  </a:cubicBezTo>
                  <a:cubicBezTo>
                    <a:pt x="224" y="230"/>
                    <a:pt x="226" y="232"/>
                    <a:pt x="228" y="232"/>
                  </a:cubicBezTo>
                  <a:lnTo>
                    <a:pt x="216" y="232"/>
                  </a:lnTo>
                  <a:close/>
                  <a:moveTo>
                    <a:pt x="168" y="196"/>
                  </a:moveTo>
                  <a:cubicBezTo>
                    <a:pt x="168" y="75"/>
                    <a:pt x="168" y="75"/>
                    <a:pt x="168" y="75"/>
                  </a:cubicBezTo>
                  <a:cubicBezTo>
                    <a:pt x="171" y="74"/>
                    <a:pt x="174" y="72"/>
                    <a:pt x="176" y="69"/>
                  </a:cubicBezTo>
                  <a:cubicBezTo>
                    <a:pt x="179" y="73"/>
                    <a:pt x="184" y="76"/>
                    <a:pt x="190" y="76"/>
                  </a:cubicBezTo>
                  <a:cubicBezTo>
                    <a:pt x="196" y="76"/>
                    <a:pt x="201" y="73"/>
                    <a:pt x="204" y="69"/>
                  </a:cubicBezTo>
                  <a:cubicBezTo>
                    <a:pt x="207" y="73"/>
                    <a:pt x="212" y="76"/>
                    <a:pt x="218" y="76"/>
                  </a:cubicBezTo>
                  <a:cubicBezTo>
                    <a:pt x="222" y="76"/>
                    <a:pt x="225" y="75"/>
                    <a:pt x="228" y="73"/>
                  </a:cubicBezTo>
                  <a:cubicBezTo>
                    <a:pt x="228" y="196"/>
                    <a:pt x="228" y="196"/>
                    <a:pt x="228" y="196"/>
                  </a:cubicBezTo>
                  <a:lnTo>
                    <a:pt x="168" y="196"/>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3" name="Google Shape;903;p51"/>
            <p:cNvSpPr/>
            <p:nvPr/>
          </p:nvSpPr>
          <p:spPr>
            <a:xfrm>
              <a:off x="4438651" y="3751263"/>
              <a:ext cx="212725" cy="239713"/>
            </a:xfrm>
            <a:custGeom>
              <a:avLst/>
              <a:gdLst/>
              <a:ahLst/>
              <a:cxnLst/>
              <a:rect l="l" t="t" r="r" b="b"/>
              <a:pathLst>
                <a:path w="134" h="151" extrusionOk="0">
                  <a:moveTo>
                    <a:pt x="0" y="151"/>
                  </a:moveTo>
                  <a:lnTo>
                    <a:pt x="134" y="151"/>
                  </a:lnTo>
                  <a:lnTo>
                    <a:pt x="134" y="0"/>
                  </a:lnTo>
                  <a:lnTo>
                    <a:pt x="0" y="0"/>
                  </a:lnTo>
                  <a:lnTo>
                    <a:pt x="0" y="151"/>
                  </a:lnTo>
                  <a:close/>
                  <a:moveTo>
                    <a:pt x="17" y="16"/>
                  </a:moveTo>
                  <a:lnTo>
                    <a:pt x="117" y="16"/>
                  </a:lnTo>
                  <a:lnTo>
                    <a:pt x="117" y="134"/>
                  </a:lnTo>
                  <a:lnTo>
                    <a:pt x="17" y="134"/>
                  </a:lnTo>
                  <a:lnTo>
                    <a:pt x="17" y="16"/>
                  </a:ln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4" name="Google Shape;904;p51"/>
            <p:cNvSpPr/>
            <p:nvPr/>
          </p:nvSpPr>
          <p:spPr>
            <a:xfrm>
              <a:off x="4211638" y="3949700"/>
              <a:ext cx="39688" cy="26988"/>
            </a:xfrm>
            <a:custGeom>
              <a:avLst/>
              <a:gdLst/>
              <a:ahLst/>
              <a:cxnLst/>
              <a:rect l="l" t="t" r="r" b="b"/>
              <a:pathLst>
                <a:path w="12" h="8" extrusionOk="0">
                  <a:moveTo>
                    <a:pt x="8" y="0"/>
                  </a:moveTo>
                  <a:cubicBezTo>
                    <a:pt x="4" y="0"/>
                    <a:pt x="4" y="0"/>
                    <a:pt x="4" y="0"/>
                  </a:cubicBezTo>
                  <a:cubicBezTo>
                    <a:pt x="2" y="0"/>
                    <a:pt x="0" y="2"/>
                    <a:pt x="0" y="4"/>
                  </a:cubicBezTo>
                  <a:cubicBezTo>
                    <a:pt x="0" y="6"/>
                    <a:pt x="2" y="8"/>
                    <a:pt x="4" y="8"/>
                  </a:cubicBezTo>
                  <a:cubicBezTo>
                    <a:pt x="8" y="8"/>
                    <a:pt x="8" y="8"/>
                    <a:pt x="8" y="8"/>
                  </a:cubicBezTo>
                  <a:cubicBezTo>
                    <a:pt x="10" y="8"/>
                    <a:pt x="12" y="6"/>
                    <a:pt x="12" y="4"/>
                  </a:cubicBezTo>
                  <a:cubicBezTo>
                    <a:pt x="12" y="2"/>
                    <a:pt x="10" y="0"/>
                    <a:pt x="8"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5" name="Google Shape;905;p51"/>
            <p:cNvSpPr/>
            <p:nvPr/>
          </p:nvSpPr>
          <p:spPr>
            <a:xfrm>
              <a:off x="4318001" y="3949700"/>
              <a:ext cx="39688" cy="26988"/>
            </a:xfrm>
            <a:custGeom>
              <a:avLst/>
              <a:gdLst/>
              <a:ahLst/>
              <a:cxnLst/>
              <a:rect l="l" t="t" r="r" b="b"/>
              <a:pathLst>
                <a:path w="12" h="8" extrusionOk="0">
                  <a:moveTo>
                    <a:pt x="8" y="0"/>
                  </a:moveTo>
                  <a:cubicBezTo>
                    <a:pt x="4" y="0"/>
                    <a:pt x="4" y="0"/>
                    <a:pt x="4" y="0"/>
                  </a:cubicBezTo>
                  <a:cubicBezTo>
                    <a:pt x="2" y="0"/>
                    <a:pt x="0" y="2"/>
                    <a:pt x="0" y="4"/>
                  </a:cubicBezTo>
                  <a:cubicBezTo>
                    <a:pt x="0" y="6"/>
                    <a:pt x="2" y="8"/>
                    <a:pt x="4" y="8"/>
                  </a:cubicBezTo>
                  <a:cubicBezTo>
                    <a:pt x="8" y="8"/>
                    <a:pt x="8" y="8"/>
                    <a:pt x="8" y="8"/>
                  </a:cubicBezTo>
                  <a:cubicBezTo>
                    <a:pt x="10" y="8"/>
                    <a:pt x="12" y="6"/>
                    <a:pt x="12" y="4"/>
                  </a:cubicBezTo>
                  <a:cubicBezTo>
                    <a:pt x="12" y="2"/>
                    <a:pt x="10" y="0"/>
                    <a:pt x="8"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6" name="Google Shape;906;p51"/>
            <p:cNvSpPr/>
            <p:nvPr/>
          </p:nvSpPr>
          <p:spPr>
            <a:xfrm>
              <a:off x="4265613" y="3949700"/>
              <a:ext cx="39688" cy="26988"/>
            </a:xfrm>
            <a:custGeom>
              <a:avLst/>
              <a:gdLst/>
              <a:ahLst/>
              <a:cxnLst/>
              <a:rect l="l" t="t" r="r" b="b"/>
              <a:pathLst>
                <a:path w="12" h="8" extrusionOk="0">
                  <a:moveTo>
                    <a:pt x="8" y="0"/>
                  </a:moveTo>
                  <a:cubicBezTo>
                    <a:pt x="4" y="0"/>
                    <a:pt x="4" y="0"/>
                    <a:pt x="4" y="0"/>
                  </a:cubicBezTo>
                  <a:cubicBezTo>
                    <a:pt x="2" y="0"/>
                    <a:pt x="0" y="2"/>
                    <a:pt x="0" y="4"/>
                  </a:cubicBezTo>
                  <a:cubicBezTo>
                    <a:pt x="0" y="6"/>
                    <a:pt x="2" y="8"/>
                    <a:pt x="4" y="8"/>
                  </a:cubicBezTo>
                  <a:cubicBezTo>
                    <a:pt x="8" y="8"/>
                    <a:pt x="8" y="8"/>
                    <a:pt x="8" y="8"/>
                  </a:cubicBezTo>
                  <a:cubicBezTo>
                    <a:pt x="10" y="8"/>
                    <a:pt x="12" y="6"/>
                    <a:pt x="12" y="4"/>
                  </a:cubicBezTo>
                  <a:cubicBezTo>
                    <a:pt x="12" y="2"/>
                    <a:pt x="10" y="0"/>
                    <a:pt x="8"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7" name="Google Shape;907;p51"/>
            <p:cNvSpPr/>
            <p:nvPr/>
          </p:nvSpPr>
          <p:spPr>
            <a:xfrm>
              <a:off x="4745038" y="3949700"/>
              <a:ext cx="39688" cy="26988"/>
            </a:xfrm>
            <a:custGeom>
              <a:avLst/>
              <a:gdLst/>
              <a:ahLst/>
              <a:cxnLst/>
              <a:rect l="l" t="t" r="r" b="b"/>
              <a:pathLst>
                <a:path w="12" h="8" extrusionOk="0">
                  <a:moveTo>
                    <a:pt x="8" y="0"/>
                  </a:moveTo>
                  <a:cubicBezTo>
                    <a:pt x="4" y="0"/>
                    <a:pt x="4" y="0"/>
                    <a:pt x="4" y="0"/>
                  </a:cubicBezTo>
                  <a:cubicBezTo>
                    <a:pt x="2" y="0"/>
                    <a:pt x="0" y="2"/>
                    <a:pt x="0" y="4"/>
                  </a:cubicBezTo>
                  <a:cubicBezTo>
                    <a:pt x="0" y="6"/>
                    <a:pt x="2" y="8"/>
                    <a:pt x="4" y="8"/>
                  </a:cubicBezTo>
                  <a:cubicBezTo>
                    <a:pt x="8" y="8"/>
                    <a:pt x="8" y="8"/>
                    <a:pt x="8" y="8"/>
                  </a:cubicBezTo>
                  <a:cubicBezTo>
                    <a:pt x="10" y="8"/>
                    <a:pt x="12" y="6"/>
                    <a:pt x="12" y="4"/>
                  </a:cubicBezTo>
                  <a:cubicBezTo>
                    <a:pt x="12" y="2"/>
                    <a:pt x="10" y="0"/>
                    <a:pt x="8"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8" name="Google Shape;908;p51"/>
            <p:cNvSpPr/>
            <p:nvPr/>
          </p:nvSpPr>
          <p:spPr>
            <a:xfrm>
              <a:off x="4851401" y="3949700"/>
              <a:ext cx="39688" cy="26988"/>
            </a:xfrm>
            <a:custGeom>
              <a:avLst/>
              <a:gdLst/>
              <a:ahLst/>
              <a:cxnLst/>
              <a:rect l="l" t="t" r="r" b="b"/>
              <a:pathLst>
                <a:path w="12" h="8" extrusionOk="0">
                  <a:moveTo>
                    <a:pt x="8" y="0"/>
                  </a:moveTo>
                  <a:cubicBezTo>
                    <a:pt x="4" y="0"/>
                    <a:pt x="4" y="0"/>
                    <a:pt x="4" y="0"/>
                  </a:cubicBezTo>
                  <a:cubicBezTo>
                    <a:pt x="2" y="0"/>
                    <a:pt x="0" y="2"/>
                    <a:pt x="0" y="4"/>
                  </a:cubicBezTo>
                  <a:cubicBezTo>
                    <a:pt x="0" y="6"/>
                    <a:pt x="2" y="8"/>
                    <a:pt x="4" y="8"/>
                  </a:cubicBezTo>
                  <a:cubicBezTo>
                    <a:pt x="8" y="8"/>
                    <a:pt x="8" y="8"/>
                    <a:pt x="8" y="8"/>
                  </a:cubicBezTo>
                  <a:cubicBezTo>
                    <a:pt x="10" y="8"/>
                    <a:pt x="12" y="6"/>
                    <a:pt x="12" y="4"/>
                  </a:cubicBezTo>
                  <a:cubicBezTo>
                    <a:pt x="12" y="2"/>
                    <a:pt x="10" y="0"/>
                    <a:pt x="8"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09" name="Google Shape;909;p51"/>
            <p:cNvSpPr/>
            <p:nvPr/>
          </p:nvSpPr>
          <p:spPr>
            <a:xfrm>
              <a:off x="4799013" y="3949700"/>
              <a:ext cx="39688" cy="26988"/>
            </a:xfrm>
            <a:custGeom>
              <a:avLst/>
              <a:gdLst/>
              <a:ahLst/>
              <a:cxnLst/>
              <a:rect l="l" t="t" r="r" b="b"/>
              <a:pathLst>
                <a:path w="12" h="8" extrusionOk="0">
                  <a:moveTo>
                    <a:pt x="8" y="0"/>
                  </a:moveTo>
                  <a:cubicBezTo>
                    <a:pt x="4" y="0"/>
                    <a:pt x="4" y="0"/>
                    <a:pt x="4" y="0"/>
                  </a:cubicBezTo>
                  <a:cubicBezTo>
                    <a:pt x="2" y="0"/>
                    <a:pt x="0" y="2"/>
                    <a:pt x="0" y="4"/>
                  </a:cubicBezTo>
                  <a:cubicBezTo>
                    <a:pt x="0" y="6"/>
                    <a:pt x="2" y="8"/>
                    <a:pt x="4" y="8"/>
                  </a:cubicBezTo>
                  <a:cubicBezTo>
                    <a:pt x="8" y="8"/>
                    <a:pt x="8" y="8"/>
                    <a:pt x="8" y="8"/>
                  </a:cubicBezTo>
                  <a:cubicBezTo>
                    <a:pt x="10" y="8"/>
                    <a:pt x="12" y="6"/>
                    <a:pt x="12" y="4"/>
                  </a:cubicBezTo>
                  <a:cubicBezTo>
                    <a:pt x="12" y="2"/>
                    <a:pt x="10" y="0"/>
                    <a:pt x="8" y="0"/>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0" name="Google Shape;910;p51"/>
            <p:cNvSpPr/>
            <p:nvPr/>
          </p:nvSpPr>
          <p:spPr>
            <a:xfrm>
              <a:off x="4198938" y="3524250"/>
              <a:ext cx="79375" cy="79375"/>
            </a:xfrm>
            <a:custGeom>
              <a:avLst/>
              <a:gdLst/>
              <a:ahLst/>
              <a:cxnLst/>
              <a:rect l="l" t="t" r="r" b="b"/>
              <a:pathLst>
                <a:path w="24" h="24" extrusionOk="0">
                  <a:moveTo>
                    <a:pt x="4" y="24"/>
                  </a:moveTo>
                  <a:cubicBezTo>
                    <a:pt x="5" y="24"/>
                    <a:pt x="6" y="24"/>
                    <a:pt x="7" y="23"/>
                  </a:cubicBezTo>
                  <a:cubicBezTo>
                    <a:pt x="23" y="7"/>
                    <a:pt x="23" y="7"/>
                    <a:pt x="23" y="7"/>
                  </a:cubicBezTo>
                  <a:cubicBezTo>
                    <a:pt x="24" y="5"/>
                    <a:pt x="24" y="3"/>
                    <a:pt x="23" y="1"/>
                  </a:cubicBezTo>
                  <a:cubicBezTo>
                    <a:pt x="21" y="0"/>
                    <a:pt x="19" y="0"/>
                    <a:pt x="17" y="1"/>
                  </a:cubicBezTo>
                  <a:cubicBezTo>
                    <a:pt x="1" y="17"/>
                    <a:pt x="1" y="17"/>
                    <a:pt x="1" y="17"/>
                  </a:cubicBezTo>
                  <a:cubicBezTo>
                    <a:pt x="0" y="19"/>
                    <a:pt x="0" y="21"/>
                    <a:pt x="1" y="23"/>
                  </a:cubicBezTo>
                  <a:cubicBezTo>
                    <a:pt x="2" y="24"/>
                    <a:pt x="3" y="24"/>
                    <a:pt x="4" y="2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1" name="Google Shape;911;p51"/>
            <p:cNvSpPr/>
            <p:nvPr/>
          </p:nvSpPr>
          <p:spPr>
            <a:xfrm>
              <a:off x="4198938" y="3617913"/>
              <a:ext cx="52388" cy="52388"/>
            </a:xfrm>
            <a:custGeom>
              <a:avLst/>
              <a:gdLst/>
              <a:ahLst/>
              <a:cxnLst/>
              <a:rect l="l" t="t" r="r" b="b"/>
              <a:pathLst>
                <a:path w="16" h="16" extrusionOk="0">
                  <a:moveTo>
                    <a:pt x="4" y="16"/>
                  </a:moveTo>
                  <a:cubicBezTo>
                    <a:pt x="5" y="16"/>
                    <a:pt x="6" y="16"/>
                    <a:pt x="7" y="15"/>
                  </a:cubicBezTo>
                  <a:cubicBezTo>
                    <a:pt x="15" y="7"/>
                    <a:pt x="15" y="7"/>
                    <a:pt x="15" y="7"/>
                  </a:cubicBezTo>
                  <a:cubicBezTo>
                    <a:pt x="16" y="5"/>
                    <a:pt x="16" y="3"/>
                    <a:pt x="15" y="1"/>
                  </a:cubicBezTo>
                  <a:cubicBezTo>
                    <a:pt x="13" y="0"/>
                    <a:pt x="11" y="0"/>
                    <a:pt x="9" y="1"/>
                  </a:cubicBezTo>
                  <a:cubicBezTo>
                    <a:pt x="1" y="9"/>
                    <a:pt x="1" y="9"/>
                    <a:pt x="1" y="9"/>
                  </a:cubicBezTo>
                  <a:cubicBezTo>
                    <a:pt x="0" y="11"/>
                    <a:pt x="0" y="13"/>
                    <a:pt x="1" y="15"/>
                  </a:cubicBezTo>
                  <a:cubicBezTo>
                    <a:pt x="2" y="16"/>
                    <a:pt x="3" y="16"/>
                    <a:pt x="4" y="16"/>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2" name="Google Shape;912;p51"/>
            <p:cNvSpPr/>
            <p:nvPr/>
          </p:nvSpPr>
          <p:spPr>
            <a:xfrm>
              <a:off x="4251326" y="3590925"/>
              <a:ext cx="26988" cy="26988"/>
            </a:xfrm>
            <a:custGeom>
              <a:avLst/>
              <a:gdLst/>
              <a:ahLst/>
              <a:cxnLst/>
              <a:rect l="l" t="t" r="r" b="b"/>
              <a:pathLst>
                <a:path w="8" h="8" extrusionOk="0">
                  <a:moveTo>
                    <a:pt x="1" y="1"/>
                  </a:move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ubicBezTo>
                    <a:pt x="5" y="0"/>
                    <a:pt x="3" y="0"/>
                    <a:pt x="1"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3" name="Google Shape;913;p51"/>
            <p:cNvSpPr/>
            <p:nvPr/>
          </p:nvSpPr>
          <p:spPr>
            <a:xfrm>
              <a:off x="4278313" y="3524250"/>
              <a:ext cx="66675" cy="66675"/>
            </a:xfrm>
            <a:custGeom>
              <a:avLst/>
              <a:gdLst/>
              <a:ahLst/>
              <a:cxnLst/>
              <a:rect l="l" t="t" r="r" b="b"/>
              <a:pathLst>
                <a:path w="20" h="20" extrusionOk="0">
                  <a:moveTo>
                    <a:pt x="1" y="19"/>
                  </a:moveTo>
                  <a:cubicBezTo>
                    <a:pt x="2" y="20"/>
                    <a:pt x="3" y="20"/>
                    <a:pt x="4" y="20"/>
                  </a:cubicBezTo>
                  <a:cubicBezTo>
                    <a:pt x="5" y="20"/>
                    <a:pt x="6" y="20"/>
                    <a:pt x="7" y="19"/>
                  </a:cubicBezTo>
                  <a:cubicBezTo>
                    <a:pt x="19" y="7"/>
                    <a:pt x="19" y="7"/>
                    <a:pt x="19" y="7"/>
                  </a:cubicBezTo>
                  <a:cubicBezTo>
                    <a:pt x="20" y="5"/>
                    <a:pt x="20" y="3"/>
                    <a:pt x="19" y="1"/>
                  </a:cubicBezTo>
                  <a:cubicBezTo>
                    <a:pt x="17" y="0"/>
                    <a:pt x="15" y="0"/>
                    <a:pt x="13" y="1"/>
                  </a:cubicBezTo>
                  <a:cubicBezTo>
                    <a:pt x="1" y="13"/>
                    <a:pt x="1" y="13"/>
                    <a:pt x="1" y="13"/>
                  </a:cubicBezTo>
                  <a:cubicBezTo>
                    <a:pt x="0" y="15"/>
                    <a:pt x="0" y="17"/>
                    <a:pt x="1" y="1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4" name="Google Shape;914;p51"/>
            <p:cNvSpPr/>
            <p:nvPr/>
          </p:nvSpPr>
          <p:spPr>
            <a:xfrm>
              <a:off x="4198938" y="3590925"/>
              <a:ext cx="146050" cy="146050"/>
            </a:xfrm>
            <a:custGeom>
              <a:avLst/>
              <a:gdLst/>
              <a:ahLst/>
              <a:cxnLst/>
              <a:rect l="l" t="t" r="r" b="b"/>
              <a:pathLst>
                <a:path w="44" h="44" extrusionOk="0">
                  <a:moveTo>
                    <a:pt x="37" y="1"/>
                  </a:moveTo>
                  <a:cubicBezTo>
                    <a:pt x="1" y="37"/>
                    <a:pt x="1" y="37"/>
                    <a:pt x="1" y="37"/>
                  </a:cubicBezTo>
                  <a:cubicBezTo>
                    <a:pt x="0" y="39"/>
                    <a:pt x="0" y="41"/>
                    <a:pt x="1" y="43"/>
                  </a:cubicBezTo>
                  <a:cubicBezTo>
                    <a:pt x="2" y="44"/>
                    <a:pt x="3" y="44"/>
                    <a:pt x="4" y="44"/>
                  </a:cubicBezTo>
                  <a:cubicBezTo>
                    <a:pt x="5" y="44"/>
                    <a:pt x="6" y="44"/>
                    <a:pt x="7" y="43"/>
                  </a:cubicBezTo>
                  <a:cubicBezTo>
                    <a:pt x="43" y="7"/>
                    <a:pt x="43" y="7"/>
                    <a:pt x="43" y="7"/>
                  </a:cubicBezTo>
                  <a:cubicBezTo>
                    <a:pt x="44" y="5"/>
                    <a:pt x="44" y="3"/>
                    <a:pt x="43" y="1"/>
                  </a:cubicBezTo>
                  <a:cubicBezTo>
                    <a:pt x="41" y="0"/>
                    <a:pt x="39" y="0"/>
                    <a:pt x="37"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5" name="Google Shape;915;p51"/>
            <p:cNvSpPr/>
            <p:nvPr/>
          </p:nvSpPr>
          <p:spPr>
            <a:xfrm>
              <a:off x="4344988" y="3563938"/>
              <a:ext cx="26988" cy="26988"/>
            </a:xfrm>
            <a:custGeom>
              <a:avLst/>
              <a:gdLst/>
              <a:ahLst/>
              <a:cxnLst/>
              <a:rect l="l" t="t" r="r" b="b"/>
              <a:pathLst>
                <a:path w="8" h="8" extrusionOk="0">
                  <a:moveTo>
                    <a:pt x="7" y="1"/>
                  </a:moveTo>
                  <a:cubicBezTo>
                    <a:pt x="5" y="0"/>
                    <a:pt x="3" y="0"/>
                    <a:pt x="1" y="1"/>
                  </a:cubicBez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6" name="Google Shape;916;p51"/>
            <p:cNvSpPr/>
            <p:nvPr/>
          </p:nvSpPr>
          <p:spPr>
            <a:xfrm>
              <a:off x="4718051" y="3524250"/>
              <a:ext cx="80963" cy="79375"/>
            </a:xfrm>
            <a:custGeom>
              <a:avLst/>
              <a:gdLst/>
              <a:ahLst/>
              <a:cxnLst/>
              <a:rect l="l" t="t" r="r" b="b"/>
              <a:pathLst>
                <a:path w="24" h="24" extrusionOk="0">
                  <a:moveTo>
                    <a:pt x="4" y="24"/>
                  </a:moveTo>
                  <a:cubicBezTo>
                    <a:pt x="5" y="24"/>
                    <a:pt x="6" y="24"/>
                    <a:pt x="7" y="23"/>
                  </a:cubicBezTo>
                  <a:cubicBezTo>
                    <a:pt x="23" y="7"/>
                    <a:pt x="23" y="7"/>
                    <a:pt x="23" y="7"/>
                  </a:cubicBezTo>
                  <a:cubicBezTo>
                    <a:pt x="24" y="5"/>
                    <a:pt x="24" y="3"/>
                    <a:pt x="23" y="1"/>
                  </a:cubicBezTo>
                  <a:cubicBezTo>
                    <a:pt x="21" y="0"/>
                    <a:pt x="19" y="0"/>
                    <a:pt x="17" y="1"/>
                  </a:cubicBezTo>
                  <a:cubicBezTo>
                    <a:pt x="1" y="17"/>
                    <a:pt x="1" y="17"/>
                    <a:pt x="1" y="17"/>
                  </a:cubicBezTo>
                  <a:cubicBezTo>
                    <a:pt x="0" y="19"/>
                    <a:pt x="0" y="21"/>
                    <a:pt x="1" y="23"/>
                  </a:cubicBezTo>
                  <a:cubicBezTo>
                    <a:pt x="2" y="24"/>
                    <a:pt x="3" y="24"/>
                    <a:pt x="4" y="24"/>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7" name="Google Shape;917;p51"/>
            <p:cNvSpPr/>
            <p:nvPr/>
          </p:nvSpPr>
          <p:spPr>
            <a:xfrm>
              <a:off x="4718051" y="3617913"/>
              <a:ext cx="53975" cy="52388"/>
            </a:xfrm>
            <a:custGeom>
              <a:avLst/>
              <a:gdLst/>
              <a:ahLst/>
              <a:cxnLst/>
              <a:rect l="l" t="t" r="r" b="b"/>
              <a:pathLst>
                <a:path w="16" h="16" extrusionOk="0">
                  <a:moveTo>
                    <a:pt x="4" y="16"/>
                  </a:moveTo>
                  <a:cubicBezTo>
                    <a:pt x="5" y="16"/>
                    <a:pt x="6" y="16"/>
                    <a:pt x="7" y="15"/>
                  </a:cubicBezTo>
                  <a:cubicBezTo>
                    <a:pt x="15" y="7"/>
                    <a:pt x="15" y="7"/>
                    <a:pt x="15" y="7"/>
                  </a:cubicBezTo>
                  <a:cubicBezTo>
                    <a:pt x="16" y="5"/>
                    <a:pt x="16" y="3"/>
                    <a:pt x="15" y="1"/>
                  </a:cubicBezTo>
                  <a:cubicBezTo>
                    <a:pt x="13" y="0"/>
                    <a:pt x="11" y="0"/>
                    <a:pt x="9" y="1"/>
                  </a:cubicBezTo>
                  <a:cubicBezTo>
                    <a:pt x="1" y="9"/>
                    <a:pt x="1" y="9"/>
                    <a:pt x="1" y="9"/>
                  </a:cubicBezTo>
                  <a:cubicBezTo>
                    <a:pt x="0" y="11"/>
                    <a:pt x="0" y="13"/>
                    <a:pt x="1" y="15"/>
                  </a:cubicBezTo>
                  <a:cubicBezTo>
                    <a:pt x="2" y="16"/>
                    <a:pt x="3" y="16"/>
                    <a:pt x="4" y="16"/>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8" name="Google Shape;918;p51"/>
            <p:cNvSpPr/>
            <p:nvPr/>
          </p:nvSpPr>
          <p:spPr>
            <a:xfrm>
              <a:off x="4772026" y="3590925"/>
              <a:ext cx="26988" cy="26988"/>
            </a:xfrm>
            <a:custGeom>
              <a:avLst/>
              <a:gdLst/>
              <a:ahLst/>
              <a:cxnLst/>
              <a:rect l="l" t="t" r="r" b="b"/>
              <a:pathLst>
                <a:path w="8" h="8" extrusionOk="0">
                  <a:moveTo>
                    <a:pt x="1" y="1"/>
                  </a:move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ubicBezTo>
                    <a:pt x="5" y="0"/>
                    <a:pt x="3" y="0"/>
                    <a:pt x="1"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19" name="Google Shape;919;p51"/>
            <p:cNvSpPr/>
            <p:nvPr/>
          </p:nvSpPr>
          <p:spPr>
            <a:xfrm>
              <a:off x="4799013" y="3524250"/>
              <a:ext cx="66675" cy="66675"/>
            </a:xfrm>
            <a:custGeom>
              <a:avLst/>
              <a:gdLst/>
              <a:ahLst/>
              <a:cxnLst/>
              <a:rect l="l" t="t" r="r" b="b"/>
              <a:pathLst>
                <a:path w="20" h="20" extrusionOk="0">
                  <a:moveTo>
                    <a:pt x="1" y="19"/>
                  </a:moveTo>
                  <a:cubicBezTo>
                    <a:pt x="2" y="20"/>
                    <a:pt x="3" y="20"/>
                    <a:pt x="4" y="20"/>
                  </a:cubicBezTo>
                  <a:cubicBezTo>
                    <a:pt x="5" y="20"/>
                    <a:pt x="6" y="20"/>
                    <a:pt x="7" y="19"/>
                  </a:cubicBezTo>
                  <a:cubicBezTo>
                    <a:pt x="19" y="7"/>
                    <a:pt x="19" y="7"/>
                    <a:pt x="19" y="7"/>
                  </a:cubicBezTo>
                  <a:cubicBezTo>
                    <a:pt x="20" y="5"/>
                    <a:pt x="20" y="3"/>
                    <a:pt x="19" y="1"/>
                  </a:cubicBezTo>
                  <a:cubicBezTo>
                    <a:pt x="17" y="0"/>
                    <a:pt x="15" y="0"/>
                    <a:pt x="13" y="1"/>
                  </a:cubicBezTo>
                  <a:cubicBezTo>
                    <a:pt x="1" y="13"/>
                    <a:pt x="1" y="13"/>
                    <a:pt x="1" y="13"/>
                  </a:cubicBezTo>
                  <a:cubicBezTo>
                    <a:pt x="0" y="15"/>
                    <a:pt x="0" y="17"/>
                    <a:pt x="1" y="19"/>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20" name="Google Shape;920;p51"/>
            <p:cNvSpPr/>
            <p:nvPr/>
          </p:nvSpPr>
          <p:spPr>
            <a:xfrm>
              <a:off x="4718051" y="3590925"/>
              <a:ext cx="147638" cy="146050"/>
            </a:xfrm>
            <a:custGeom>
              <a:avLst/>
              <a:gdLst/>
              <a:ahLst/>
              <a:cxnLst/>
              <a:rect l="l" t="t" r="r" b="b"/>
              <a:pathLst>
                <a:path w="44" h="44" extrusionOk="0">
                  <a:moveTo>
                    <a:pt x="37" y="1"/>
                  </a:moveTo>
                  <a:cubicBezTo>
                    <a:pt x="1" y="37"/>
                    <a:pt x="1" y="37"/>
                    <a:pt x="1" y="37"/>
                  </a:cubicBezTo>
                  <a:cubicBezTo>
                    <a:pt x="0" y="39"/>
                    <a:pt x="0" y="41"/>
                    <a:pt x="1" y="43"/>
                  </a:cubicBezTo>
                  <a:cubicBezTo>
                    <a:pt x="2" y="44"/>
                    <a:pt x="3" y="44"/>
                    <a:pt x="4" y="44"/>
                  </a:cubicBezTo>
                  <a:cubicBezTo>
                    <a:pt x="5" y="44"/>
                    <a:pt x="6" y="44"/>
                    <a:pt x="7" y="43"/>
                  </a:cubicBezTo>
                  <a:cubicBezTo>
                    <a:pt x="43" y="7"/>
                    <a:pt x="43" y="7"/>
                    <a:pt x="43" y="7"/>
                  </a:cubicBezTo>
                  <a:cubicBezTo>
                    <a:pt x="44" y="5"/>
                    <a:pt x="44" y="3"/>
                    <a:pt x="43" y="1"/>
                  </a:cubicBezTo>
                  <a:cubicBezTo>
                    <a:pt x="41" y="0"/>
                    <a:pt x="39" y="0"/>
                    <a:pt x="37"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sp>
          <p:nvSpPr>
            <p:cNvPr id="921" name="Google Shape;921;p51"/>
            <p:cNvSpPr/>
            <p:nvPr/>
          </p:nvSpPr>
          <p:spPr>
            <a:xfrm>
              <a:off x="4865688" y="3563938"/>
              <a:ext cx="25400" cy="26988"/>
            </a:xfrm>
            <a:custGeom>
              <a:avLst/>
              <a:gdLst/>
              <a:ahLst/>
              <a:cxnLst/>
              <a:rect l="l" t="t" r="r" b="b"/>
              <a:pathLst>
                <a:path w="8" h="8" extrusionOk="0">
                  <a:moveTo>
                    <a:pt x="7" y="1"/>
                  </a:moveTo>
                  <a:cubicBezTo>
                    <a:pt x="5" y="0"/>
                    <a:pt x="3" y="0"/>
                    <a:pt x="1" y="1"/>
                  </a:cubicBezTo>
                  <a:cubicBezTo>
                    <a:pt x="0" y="2"/>
                    <a:pt x="0" y="3"/>
                    <a:pt x="0" y="4"/>
                  </a:cubicBezTo>
                  <a:cubicBezTo>
                    <a:pt x="0" y="5"/>
                    <a:pt x="0" y="6"/>
                    <a:pt x="1" y="7"/>
                  </a:cubicBezTo>
                  <a:cubicBezTo>
                    <a:pt x="2" y="8"/>
                    <a:pt x="3" y="8"/>
                    <a:pt x="4" y="8"/>
                  </a:cubicBezTo>
                  <a:cubicBezTo>
                    <a:pt x="5" y="8"/>
                    <a:pt x="6" y="8"/>
                    <a:pt x="7" y="7"/>
                  </a:cubicBezTo>
                  <a:cubicBezTo>
                    <a:pt x="8" y="6"/>
                    <a:pt x="8" y="5"/>
                    <a:pt x="8" y="4"/>
                  </a:cubicBezTo>
                  <a:cubicBezTo>
                    <a:pt x="8" y="3"/>
                    <a:pt x="8" y="2"/>
                    <a:pt x="7" y="1"/>
                  </a:cubicBezTo>
                  <a:close/>
                </a:path>
              </a:pathLst>
            </a:custGeom>
            <a:solidFill>
              <a:srgbClr val="2596B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222222"/>
                </a:solidFill>
                <a:latin typeface="Open Sans"/>
                <a:ea typeface="Open Sans"/>
                <a:cs typeface="Open Sans"/>
                <a:sym typeface="Open Sans"/>
              </a:endParaRPr>
            </a:p>
          </p:txBody>
        </p:sp>
      </p:grpSp>
      <p:sp>
        <p:nvSpPr>
          <p:cNvPr id="922" name="Google Shape;922;p51"/>
          <p:cNvSpPr txBox="1"/>
          <p:nvPr/>
        </p:nvSpPr>
        <p:spPr>
          <a:xfrm>
            <a:off x="3470063" y="3118211"/>
            <a:ext cx="2694600" cy="2883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Equipment and supplies</a:t>
            </a:r>
            <a:endParaRPr/>
          </a:p>
        </p:txBody>
      </p:sp>
      <p:sp>
        <p:nvSpPr>
          <p:cNvPr id="923" name="Google Shape;923;p51"/>
          <p:cNvSpPr txBox="1"/>
          <p:nvPr/>
        </p:nvSpPr>
        <p:spPr>
          <a:xfrm>
            <a:off x="3470063" y="4173043"/>
            <a:ext cx="2694600" cy="2883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Licenses and permits</a:t>
            </a:r>
            <a:endParaRPr/>
          </a:p>
        </p:txBody>
      </p:sp>
      <p:sp>
        <p:nvSpPr>
          <p:cNvPr id="924" name="Google Shape;924;p51"/>
          <p:cNvSpPr txBox="1"/>
          <p:nvPr/>
        </p:nvSpPr>
        <p:spPr>
          <a:xfrm>
            <a:off x="3470063" y="1941531"/>
            <a:ext cx="2694600" cy="5685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Office space (rent and utilities)</a:t>
            </a:r>
            <a:endParaRPr/>
          </a:p>
        </p:txBody>
      </p:sp>
      <p:sp>
        <p:nvSpPr>
          <p:cNvPr id="925" name="Google Shape;925;p51"/>
          <p:cNvSpPr txBox="1"/>
          <p:nvPr/>
        </p:nvSpPr>
        <p:spPr>
          <a:xfrm>
            <a:off x="3470063" y="5235163"/>
            <a:ext cx="2694600" cy="2883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Insurance</a:t>
            </a:r>
            <a:endParaRPr/>
          </a:p>
        </p:txBody>
      </p:sp>
      <p:sp>
        <p:nvSpPr>
          <p:cNvPr id="926" name="Google Shape;926;p51"/>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927" name="Google Shape;927;p51"/>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928" name="Google Shape;928;p51"/>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929" name="Google Shape;929;p51"/>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19</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930" name="Google Shape;930;p5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931" name="Google Shape;931;p51"/>
          <p:cNvSpPr txBox="1"/>
          <p:nvPr/>
        </p:nvSpPr>
        <p:spPr>
          <a:xfrm>
            <a:off x="7659385" y="3118211"/>
            <a:ext cx="2694600" cy="2883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Inventory</a:t>
            </a:r>
            <a:endParaRPr/>
          </a:p>
        </p:txBody>
      </p:sp>
      <p:sp>
        <p:nvSpPr>
          <p:cNvPr id="932" name="Google Shape;932;p51"/>
          <p:cNvSpPr txBox="1"/>
          <p:nvPr/>
        </p:nvSpPr>
        <p:spPr>
          <a:xfrm>
            <a:off x="7659385" y="4173043"/>
            <a:ext cx="2694600" cy="2883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Employee salaries</a:t>
            </a:r>
            <a:endParaRPr/>
          </a:p>
        </p:txBody>
      </p:sp>
      <p:sp>
        <p:nvSpPr>
          <p:cNvPr id="933" name="Google Shape;933;p51"/>
          <p:cNvSpPr txBox="1"/>
          <p:nvPr/>
        </p:nvSpPr>
        <p:spPr>
          <a:xfrm>
            <a:off x="7659385" y="5099566"/>
            <a:ext cx="2694600" cy="5685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Advertising and marketing (including website design)</a:t>
            </a:r>
            <a:endParaRPr/>
          </a:p>
        </p:txBody>
      </p:sp>
      <p:sp>
        <p:nvSpPr>
          <p:cNvPr id="934" name="Google Shape;934;p51"/>
          <p:cNvSpPr txBox="1"/>
          <p:nvPr/>
        </p:nvSpPr>
        <p:spPr>
          <a:xfrm>
            <a:off x="7659385" y="2077128"/>
            <a:ext cx="2694600" cy="288300"/>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600"/>
              </a:spcBef>
              <a:spcAft>
                <a:spcPts val="0"/>
              </a:spcAft>
              <a:buNone/>
            </a:pPr>
            <a:r>
              <a:rPr lang="en" b="1">
                <a:solidFill>
                  <a:srgbClr val="222222"/>
                </a:solidFill>
                <a:latin typeface="Open Sans"/>
                <a:ea typeface="Open Sans"/>
                <a:cs typeface="Open Sans"/>
                <a:sym typeface="Open Sans"/>
              </a:rPr>
              <a:t>Lawyer and accountant</a:t>
            </a:r>
            <a:endParaRPr/>
          </a:p>
        </p:txBody>
      </p:sp>
      <p:sp>
        <p:nvSpPr>
          <p:cNvPr id="935" name="Google Shape;935;p51"/>
          <p:cNvSpPr txBox="1"/>
          <p:nvPr/>
        </p:nvSpPr>
        <p:spPr>
          <a:xfrm>
            <a:off x="2325550" y="1001160"/>
            <a:ext cx="9152700" cy="516000"/>
          </a:xfrm>
          <a:prstGeom prst="rect">
            <a:avLst/>
          </a:prstGeom>
          <a:noFill/>
          <a:ln>
            <a:noFill/>
          </a:ln>
        </p:spPr>
        <p:txBody>
          <a:bodyPr spcFirstLastPara="1" wrap="square" lIns="0" tIns="36000" rIns="216000" bIns="36000" anchor="t" anchorCtr="0">
            <a:spAutoFit/>
          </a:bodyPr>
          <a:lstStyle/>
          <a:p>
            <a:pPr marL="0" lvl="0" indent="0" algn="l" rtl="0">
              <a:lnSpc>
                <a:spcPct val="80000"/>
              </a:lnSpc>
              <a:spcBef>
                <a:spcPts val="0"/>
              </a:spcBef>
              <a:spcAft>
                <a:spcPts val="0"/>
              </a:spcAft>
              <a:buSzPts val="1100"/>
              <a:buNone/>
            </a:pPr>
            <a:r>
              <a:rPr lang="en" sz="3600" b="1">
                <a:solidFill>
                  <a:srgbClr val="222222"/>
                </a:solidFill>
                <a:latin typeface="Montserrat"/>
                <a:ea typeface="Montserrat"/>
                <a:cs typeface="Montserrat"/>
                <a:sym typeface="Montserrat"/>
              </a:rPr>
              <a:t>Estimating </a:t>
            </a:r>
            <a:r>
              <a:rPr lang="en" sz="3600" b="1">
                <a:solidFill>
                  <a:srgbClr val="2596BE"/>
                </a:solidFill>
                <a:latin typeface="Montserrat"/>
                <a:ea typeface="Montserrat"/>
                <a:cs typeface="Montserrat"/>
                <a:sym typeface="Montserrat"/>
              </a:rPr>
              <a:t>Startup</a:t>
            </a:r>
            <a:r>
              <a:rPr lang="en" sz="3600" b="1">
                <a:solidFill>
                  <a:srgbClr val="222222"/>
                </a:solidFill>
                <a:latin typeface="Montserrat"/>
                <a:ea typeface="Montserrat"/>
                <a:cs typeface="Montserrat"/>
                <a:sym typeface="Montserrat"/>
              </a:rPr>
              <a:t> Costs</a:t>
            </a:r>
            <a:endParaRPr sz="1000">
              <a:solidFill>
                <a:srgbClr val="222222"/>
              </a:solidFill>
              <a:latin typeface="Open Sans"/>
              <a:ea typeface="Open Sans"/>
              <a:cs typeface="Open Sans"/>
              <a:sym typeface="Open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66"/>
        <p:cNvGrpSpPr/>
        <p:nvPr/>
      </p:nvGrpSpPr>
      <p:grpSpPr>
        <a:xfrm>
          <a:off x="0" y="0"/>
          <a:ext cx="0" cy="0"/>
          <a:chOff x="0" y="0"/>
          <a:chExt cx="0" cy="0"/>
        </a:xfrm>
      </p:grpSpPr>
      <p:grpSp>
        <p:nvGrpSpPr>
          <p:cNvPr id="1171" name="Google Shape;1171;p62"/>
          <p:cNvGrpSpPr/>
          <p:nvPr/>
        </p:nvGrpSpPr>
        <p:grpSpPr>
          <a:xfrm>
            <a:off x="7639726" y="4436249"/>
            <a:ext cx="2225750" cy="1855222"/>
            <a:chOff x="6640512" y="4436248"/>
            <a:chExt cx="2225750" cy="1905557"/>
          </a:xfrm>
        </p:grpSpPr>
        <p:sp>
          <p:nvSpPr>
            <p:cNvPr id="1172" name="Google Shape;1172;p62"/>
            <p:cNvSpPr/>
            <p:nvPr/>
          </p:nvSpPr>
          <p:spPr>
            <a:xfrm>
              <a:off x="6646862" y="4442686"/>
              <a:ext cx="2219400" cy="1899119"/>
            </a:xfrm>
            <a:prstGeom prst="rect">
              <a:avLst/>
            </a:prstGeom>
            <a:solidFill>
              <a:srgbClr val="FEFFFF"/>
            </a:solidFill>
            <a:ln>
              <a:noFill/>
            </a:ln>
            <a:effectLst>
              <a:outerShdw blurRad="38100" dist="12700" dir="5400000" algn="ctr" rotWithShape="0">
                <a:srgbClr val="000000">
                  <a:alpha val="14900"/>
                </a:srgbClr>
              </a:outerShdw>
            </a:effectLst>
          </p:spPr>
          <p:txBody>
            <a:bodyPr spcFirstLastPara="1" wrap="square" lIns="274300" tIns="676650" rIns="182875" bIns="0" anchor="t" anchorCtr="0">
              <a:noAutofit/>
            </a:bodyPr>
            <a:lstStyle/>
            <a:p>
              <a:pPr marL="0" marR="0" lvl="0" indent="0" algn="l" rtl="0">
                <a:lnSpc>
                  <a:spcPct val="130000"/>
                </a:lnSpc>
                <a:spcBef>
                  <a:spcPts val="600"/>
                </a:spcBef>
                <a:spcAft>
                  <a:spcPts val="0"/>
                </a:spcAft>
                <a:buClr>
                  <a:schemeClr val="dk1"/>
                </a:buClr>
                <a:buSzPts val="1100"/>
                <a:buFont typeface="Arial"/>
                <a:buNone/>
              </a:pPr>
              <a:r>
                <a:rPr lang="en" sz="1200" b="1" dirty="0">
                  <a:latin typeface="Open Sans"/>
                  <a:ea typeface="Open Sans"/>
                  <a:cs typeface="Open Sans"/>
                  <a:sym typeface="Open Sans"/>
                </a:rPr>
                <a:t>SCORE</a:t>
              </a:r>
              <a:endParaRPr sz="1200" b="1" dirty="0">
                <a:latin typeface="Open Sans"/>
                <a:ea typeface="Open Sans"/>
                <a:cs typeface="Open Sans"/>
                <a:sym typeface="Open Sans"/>
              </a:endParaRPr>
            </a:p>
            <a:p>
              <a:pPr marL="0" marR="0" lvl="0" indent="0" algn="l" rtl="0">
                <a:lnSpc>
                  <a:spcPct val="130000"/>
                </a:lnSpc>
                <a:spcBef>
                  <a:spcPts val="600"/>
                </a:spcBef>
                <a:spcAft>
                  <a:spcPts val="0"/>
                </a:spcAft>
                <a:buClr>
                  <a:schemeClr val="dk1"/>
                </a:buClr>
                <a:buSzPts val="1100"/>
                <a:buFont typeface="Arial"/>
                <a:buNone/>
              </a:pPr>
              <a:r>
                <a:rPr lang="en" sz="1200" dirty="0">
                  <a:latin typeface="Open Sans"/>
                  <a:ea typeface="Open Sans"/>
                  <a:cs typeface="Open Sans"/>
                  <a:sym typeface="Open Sans"/>
                </a:rPr>
                <a:t>(801) 957-5453</a:t>
              </a:r>
              <a:endParaRPr sz="1200" dirty="0">
                <a:latin typeface="Open Sans"/>
                <a:ea typeface="Open Sans"/>
                <a:cs typeface="Open Sans"/>
                <a:sym typeface="Open Sans"/>
              </a:endParaRPr>
            </a:p>
            <a:p>
              <a:pPr marL="0" marR="0" lvl="0" indent="0" algn="l" rtl="0">
                <a:lnSpc>
                  <a:spcPct val="130000"/>
                </a:lnSpc>
                <a:spcBef>
                  <a:spcPts val="600"/>
                </a:spcBef>
                <a:spcAft>
                  <a:spcPts val="0"/>
                </a:spcAft>
                <a:buSzPts val="1100"/>
                <a:buNone/>
              </a:pPr>
              <a:r>
                <a:rPr lang="en" sz="1200" dirty="0">
                  <a:solidFill>
                    <a:srgbClr val="2596BE"/>
                  </a:solidFill>
                  <a:latin typeface="Open Sans"/>
                  <a:ea typeface="Open Sans"/>
                  <a:cs typeface="Open Sans"/>
                  <a:sym typeface="Open Sans"/>
                </a:rPr>
                <a:t>www.score.org</a:t>
              </a:r>
              <a:endParaRPr sz="1200" dirty="0">
                <a:solidFill>
                  <a:srgbClr val="2596BE"/>
                </a:solidFill>
                <a:latin typeface="Open Sans"/>
                <a:ea typeface="Open Sans"/>
                <a:cs typeface="Open Sans"/>
                <a:sym typeface="Open Sans"/>
              </a:endParaRPr>
            </a:p>
          </p:txBody>
        </p:sp>
        <p:cxnSp>
          <p:nvCxnSpPr>
            <p:cNvPr id="1173" name="Google Shape;1173;p62"/>
            <p:cNvCxnSpPr/>
            <p:nvPr/>
          </p:nvCxnSpPr>
          <p:spPr>
            <a:xfrm>
              <a:off x="6640512" y="4436248"/>
              <a:ext cx="2225700" cy="0"/>
            </a:xfrm>
            <a:prstGeom prst="straightConnector1">
              <a:avLst/>
            </a:prstGeom>
            <a:noFill/>
            <a:ln w="50800" cap="flat" cmpd="sng">
              <a:solidFill>
                <a:srgbClr val="2596BE"/>
              </a:solidFill>
              <a:prstDash val="solid"/>
              <a:miter lim="800000"/>
              <a:headEnd type="none" w="sm" len="sm"/>
              <a:tailEnd type="none" w="sm" len="sm"/>
            </a:ln>
          </p:spPr>
        </p:cxnSp>
      </p:grpSp>
      <p:pic>
        <p:nvPicPr>
          <p:cNvPr id="1174" name="Google Shape;1174;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873322" y="4630051"/>
            <a:ext cx="578168" cy="333300"/>
          </a:xfrm>
          <a:prstGeom prst="rect">
            <a:avLst/>
          </a:prstGeom>
          <a:noFill/>
          <a:ln>
            <a:noFill/>
          </a:ln>
        </p:spPr>
      </p:pic>
      <p:grpSp>
        <p:nvGrpSpPr>
          <p:cNvPr id="1175" name="Google Shape;1175;p62"/>
          <p:cNvGrpSpPr/>
          <p:nvPr/>
        </p:nvGrpSpPr>
        <p:grpSpPr>
          <a:xfrm>
            <a:off x="4833507" y="4421277"/>
            <a:ext cx="2225750" cy="1859100"/>
            <a:chOff x="2027238" y="4414838"/>
            <a:chExt cx="2225750" cy="1859100"/>
          </a:xfrm>
        </p:grpSpPr>
        <p:sp>
          <p:nvSpPr>
            <p:cNvPr id="1176" name="Google Shape;1176;p62"/>
            <p:cNvSpPr/>
            <p:nvPr/>
          </p:nvSpPr>
          <p:spPr>
            <a:xfrm>
              <a:off x="2033588" y="4414838"/>
              <a:ext cx="2219400" cy="1859100"/>
            </a:xfrm>
            <a:prstGeom prst="rect">
              <a:avLst/>
            </a:prstGeom>
            <a:solidFill>
              <a:srgbClr val="FEFFFF"/>
            </a:solidFill>
            <a:ln>
              <a:noFill/>
            </a:ln>
            <a:effectLst>
              <a:outerShdw blurRad="38100" dist="12700" dir="5400000" algn="ctr" rotWithShape="0">
                <a:srgbClr val="000000">
                  <a:alpha val="14900"/>
                </a:srgbClr>
              </a:outerShdw>
            </a:effectLst>
          </p:spPr>
          <p:txBody>
            <a:bodyPr spcFirstLastPara="1" wrap="square" lIns="274300" tIns="676650" rIns="182875" bIns="0" anchor="t" anchorCtr="0">
              <a:noAutofit/>
            </a:bodyPr>
            <a:lstStyle/>
            <a:p>
              <a:pPr marL="0" marR="0" lvl="0" indent="0" algn="l" rtl="0">
                <a:lnSpc>
                  <a:spcPct val="130000"/>
                </a:lnSpc>
                <a:spcBef>
                  <a:spcPts val="600"/>
                </a:spcBef>
                <a:spcAft>
                  <a:spcPts val="0"/>
                </a:spcAft>
                <a:buSzPts val="1100"/>
                <a:buNone/>
              </a:pPr>
              <a:r>
                <a:rPr lang="en" sz="1200" b="1" dirty="0">
                  <a:latin typeface="Open Sans"/>
                  <a:ea typeface="Open Sans"/>
                  <a:cs typeface="Open Sans"/>
                  <a:sym typeface="Open Sans"/>
                </a:rPr>
                <a:t>Women’s Business Center </a:t>
              </a:r>
              <a:endParaRPr sz="1200" b="1" dirty="0">
                <a:latin typeface="Open Sans"/>
                <a:ea typeface="Open Sans"/>
                <a:cs typeface="Open Sans"/>
                <a:sym typeface="Open Sans"/>
              </a:endParaRPr>
            </a:p>
            <a:p>
              <a:pPr marL="0" marR="0" lvl="0" indent="0" algn="l" rtl="0">
                <a:lnSpc>
                  <a:spcPct val="130000"/>
                </a:lnSpc>
                <a:spcBef>
                  <a:spcPts val="600"/>
                </a:spcBef>
                <a:spcAft>
                  <a:spcPts val="0"/>
                </a:spcAft>
                <a:buSzPts val="1100"/>
                <a:buNone/>
              </a:pPr>
              <a:r>
                <a:rPr lang="en" sz="1200" dirty="0">
                  <a:latin typeface="Open Sans"/>
                  <a:ea typeface="Open Sans"/>
                  <a:cs typeface="Open Sans"/>
                  <a:sym typeface="Open Sans"/>
                </a:rPr>
                <a:t>(801) 328-5066</a:t>
              </a:r>
              <a:endParaRPr sz="1200" dirty="0">
                <a:latin typeface="Open Sans"/>
                <a:ea typeface="Open Sans"/>
                <a:cs typeface="Open Sans"/>
                <a:sym typeface="Open Sans"/>
              </a:endParaRPr>
            </a:p>
            <a:p>
              <a:pPr marL="0" marR="0" lvl="0" indent="0" algn="l" rtl="0">
                <a:lnSpc>
                  <a:spcPct val="130000"/>
                </a:lnSpc>
                <a:spcBef>
                  <a:spcPts val="600"/>
                </a:spcBef>
                <a:spcAft>
                  <a:spcPts val="0"/>
                </a:spcAft>
                <a:buSzPts val="1100"/>
                <a:buNone/>
              </a:pPr>
              <a:r>
                <a:rPr lang="en" sz="1200" dirty="0">
                  <a:solidFill>
                    <a:srgbClr val="2596BE"/>
                  </a:solidFill>
                  <a:latin typeface="Open Sans"/>
                  <a:ea typeface="Open Sans"/>
                  <a:cs typeface="Open Sans"/>
                  <a:sym typeface="Open Sans"/>
                </a:rPr>
                <a:t>https://</a:t>
              </a:r>
              <a:r>
                <a:rPr lang="en" sz="1200" dirty="0" err="1">
                  <a:solidFill>
                    <a:srgbClr val="2596BE"/>
                  </a:solidFill>
                  <a:latin typeface="Open Sans"/>
                  <a:ea typeface="Open Sans"/>
                  <a:cs typeface="Open Sans"/>
                  <a:sym typeface="Open Sans"/>
                </a:rPr>
                <a:t>wbcutah.org</a:t>
              </a:r>
              <a:r>
                <a:rPr lang="en" sz="1200" dirty="0">
                  <a:solidFill>
                    <a:srgbClr val="2596BE"/>
                  </a:solidFill>
                  <a:latin typeface="Open Sans"/>
                  <a:ea typeface="Open Sans"/>
                  <a:cs typeface="Open Sans"/>
                  <a:sym typeface="Open Sans"/>
                </a:rPr>
                <a:t>/</a:t>
              </a:r>
              <a:endParaRPr sz="1200" dirty="0">
                <a:solidFill>
                  <a:srgbClr val="2596BE"/>
                </a:solidFill>
                <a:latin typeface="Open Sans"/>
                <a:ea typeface="Open Sans"/>
                <a:cs typeface="Open Sans"/>
                <a:sym typeface="Open Sans"/>
              </a:endParaRPr>
            </a:p>
          </p:txBody>
        </p:sp>
        <p:cxnSp>
          <p:nvCxnSpPr>
            <p:cNvPr id="1177" name="Google Shape;1177;p62"/>
            <p:cNvCxnSpPr/>
            <p:nvPr/>
          </p:nvCxnSpPr>
          <p:spPr>
            <a:xfrm>
              <a:off x="2027238" y="4436248"/>
              <a:ext cx="2225700" cy="0"/>
            </a:xfrm>
            <a:prstGeom prst="straightConnector1">
              <a:avLst/>
            </a:prstGeom>
            <a:noFill/>
            <a:ln w="50800" cap="flat" cmpd="sng">
              <a:solidFill>
                <a:srgbClr val="2596BE"/>
              </a:solidFill>
              <a:prstDash val="solid"/>
              <a:miter lim="800000"/>
              <a:headEnd type="none" w="sm" len="sm"/>
              <a:tailEnd type="none" w="sm" len="sm"/>
            </a:ln>
          </p:spPr>
        </p:cxnSp>
      </p:grpSp>
      <p:pic>
        <p:nvPicPr>
          <p:cNvPr id="1178" name="Google Shape;1178;p62"/>
          <p:cNvPicPr preferRelativeResize="0"/>
          <p:nvPr/>
        </p:nvPicPr>
        <p:blipFill>
          <a:blip r:embed="rId4" cstate="email">
            <a:extLst>
              <a:ext uri="{28A0092B-C50C-407E-A947-70E740481C1C}">
                <a14:useLocalDpi xmlns:a14="http://schemas.microsoft.com/office/drawing/2010/main"/>
              </a:ext>
            </a:extLst>
          </a:blip>
          <a:srcRect/>
          <a:stretch/>
        </p:blipFill>
        <p:spPr>
          <a:xfrm>
            <a:off x="5125034" y="4630050"/>
            <a:ext cx="578168" cy="333301"/>
          </a:xfrm>
          <a:prstGeom prst="rect">
            <a:avLst/>
          </a:prstGeom>
          <a:noFill/>
          <a:ln>
            <a:noFill/>
          </a:ln>
        </p:spPr>
      </p:pic>
      <p:grpSp>
        <p:nvGrpSpPr>
          <p:cNvPr id="1179" name="Google Shape;1179;p62"/>
          <p:cNvGrpSpPr/>
          <p:nvPr/>
        </p:nvGrpSpPr>
        <p:grpSpPr>
          <a:xfrm>
            <a:off x="2027238" y="4414838"/>
            <a:ext cx="2225750" cy="1859100"/>
            <a:chOff x="2027238" y="4414838"/>
            <a:chExt cx="2225750" cy="1859100"/>
          </a:xfrm>
        </p:grpSpPr>
        <p:sp>
          <p:nvSpPr>
            <p:cNvPr id="1180" name="Google Shape;1180;p62"/>
            <p:cNvSpPr/>
            <p:nvPr/>
          </p:nvSpPr>
          <p:spPr>
            <a:xfrm>
              <a:off x="2033588" y="4414838"/>
              <a:ext cx="2219400" cy="1859100"/>
            </a:xfrm>
            <a:prstGeom prst="rect">
              <a:avLst/>
            </a:prstGeom>
            <a:solidFill>
              <a:srgbClr val="FEFFFF"/>
            </a:solidFill>
            <a:ln>
              <a:noFill/>
            </a:ln>
            <a:effectLst>
              <a:outerShdw blurRad="38100" dist="12700" dir="5400000" algn="ctr" rotWithShape="0">
                <a:srgbClr val="000000">
                  <a:alpha val="14900"/>
                </a:srgbClr>
              </a:outerShdw>
            </a:effectLst>
          </p:spPr>
          <p:txBody>
            <a:bodyPr spcFirstLastPara="1" wrap="square" lIns="274300" tIns="676650" rIns="182875" bIns="0" anchor="t" anchorCtr="0">
              <a:noAutofit/>
            </a:bodyPr>
            <a:lstStyle/>
            <a:p>
              <a:pPr marL="0" marR="0" lvl="0" indent="0" algn="l" rtl="0">
                <a:lnSpc>
                  <a:spcPct val="130000"/>
                </a:lnSpc>
                <a:spcBef>
                  <a:spcPts val="600"/>
                </a:spcBef>
                <a:spcAft>
                  <a:spcPts val="0"/>
                </a:spcAft>
                <a:buClr>
                  <a:schemeClr val="dk1"/>
                </a:buClr>
                <a:buSzPts val="1100"/>
                <a:buFont typeface="Arial"/>
                <a:buNone/>
              </a:pPr>
              <a:r>
                <a:rPr lang="en" sz="1200" b="1" dirty="0">
                  <a:latin typeface="Open Sans"/>
                  <a:ea typeface="Open Sans"/>
                  <a:cs typeface="Open Sans"/>
                  <a:sym typeface="Open Sans"/>
                </a:rPr>
                <a:t>Small Business Development Centers</a:t>
              </a:r>
              <a:endParaRPr sz="1200" b="1" dirty="0">
                <a:latin typeface="Open Sans"/>
                <a:ea typeface="Open Sans"/>
                <a:cs typeface="Open Sans"/>
                <a:sym typeface="Open Sans"/>
              </a:endParaRPr>
            </a:p>
            <a:p>
              <a:pPr marL="0" marR="0" lvl="0" indent="0" algn="l" rtl="0">
                <a:lnSpc>
                  <a:spcPct val="130000"/>
                </a:lnSpc>
                <a:spcBef>
                  <a:spcPts val="600"/>
                </a:spcBef>
                <a:spcAft>
                  <a:spcPts val="0"/>
                </a:spcAft>
                <a:buSzPts val="1100"/>
                <a:buNone/>
              </a:pPr>
              <a:r>
                <a:rPr lang="en" sz="1200" dirty="0">
                  <a:solidFill>
                    <a:srgbClr val="2596BE"/>
                  </a:solidFill>
                  <a:latin typeface="Open Sans"/>
                  <a:ea typeface="Open Sans"/>
                  <a:cs typeface="Open Sans"/>
                  <a:sym typeface="Open Sans"/>
                </a:rPr>
                <a:t>www.utahsbdc.org</a:t>
              </a:r>
              <a:endParaRPr sz="1200" dirty="0">
                <a:solidFill>
                  <a:srgbClr val="2596BE"/>
                </a:solidFill>
                <a:latin typeface="Open Sans"/>
                <a:ea typeface="Open Sans"/>
                <a:cs typeface="Open Sans"/>
                <a:sym typeface="Open Sans"/>
              </a:endParaRPr>
            </a:p>
          </p:txBody>
        </p:sp>
        <p:cxnSp>
          <p:nvCxnSpPr>
            <p:cNvPr id="1181" name="Google Shape;1181;p62"/>
            <p:cNvCxnSpPr/>
            <p:nvPr/>
          </p:nvCxnSpPr>
          <p:spPr>
            <a:xfrm>
              <a:off x="2027238" y="4436248"/>
              <a:ext cx="2225700" cy="0"/>
            </a:xfrm>
            <a:prstGeom prst="straightConnector1">
              <a:avLst/>
            </a:prstGeom>
            <a:noFill/>
            <a:ln w="50800" cap="flat" cmpd="sng">
              <a:solidFill>
                <a:srgbClr val="2596BE"/>
              </a:solidFill>
              <a:prstDash val="solid"/>
              <a:miter lim="800000"/>
              <a:headEnd type="none" w="sm" len="sm"/>
              <a:tailEnd type="none" w="sm" len="sm"/>
            </a:ln>
          </p:spPr>
        </p:cxnSp>
      </p:grpSp>
      <p:pic>
        <p:nvPicPr>
          <p:cNvPr id="1182" name="Google Shape;1182;p62"/>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316950" y="4630050"/>
            <a:ext cx="578167" cy="333301"/>
          </a:xfrm>
          <a:prstGeom prst="rect">
            <a:avLst/>
          </a:prstGeom>
          <a:noFill/>
          <a:ln>
            <a:noFill/>
          </a:ln>
        </p:spPr>
      </p:pic>
      <p:pic>
        <p:nvPicPr>
          <p:cNvPr id="1183" name="Google Shape;1183;p62"/>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7646076" y="-2063359"/>
            <a:ext cx="5445168" cy="5532113"/>
          </a:xfrm>
          <a:prstGeom prst="rect">
            <a:avLst/>
          </a:prstGeom>
          <a:noFill/>
          <a:ln>
            <a:noFill/>
          </a:ln>
        </p:spPr>
      </p:pic>
      <p:sp>
        <p:nvSpPr>
          <p:cNvPr id="1184" name="Google Shape;1184;p62"/>
          <p:cNvSpPr txBox="1"/>
          <p:nvPr/>
        </p:nvSpPr>
        <p:spPr>
          <a:xfrm>
            <a:off x="2028825" y="946702"/>
            <a:ext cx="4067100" cy="12498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endParaRPr sz="3600" b="1" dirty="0">
              <a:solidFill>
                <a:srgbClr val="222222"/>
              </a:solidFill>
              <a:latin typeface="Montserrat"/>
              <a:ea typeface="Montserrat"/>
              <a:cs typeface="Montserrat"/>
              <a:sym typeface="Montserrat"/>
            </a:endParaRPr>
          </a:p>
        </p:txBody>
      </p:sp>
      <p:sp>
        <p:nvSpPr>
          <p:cNvPr id="1185" name="Google Shape;1185;p62"/>
          <p:cNvSpPr txBox="1"/>
          <p:nvPr/>
        </p:nvSpPr>
        <p:spPr>
          <a:xfrm>
            <a:off x="2033588" y="2834444"/>
            <a:ext cx="4619700" cy="912933"/>
          </a:xfrm>
          <a:prstGeom prst="rect">
            <a:avLst/>
          </a:prstGeom>
          <a:noFill/>
          <a:ln>
            <a:noFill/>
          </a:ln>
        </p:spPr>
        <p:txBody>
          <a:bodyPr spcFirstLastPara="1" wrap="square" lIns="0" tIns="36000" rIns="216000" bIns="36000" anchor="t" anchorCtr="0">
            <a:spAutoFit/>
          </a:bodyPr>
          <a:lstStyle/>
          <a:p>
            <a:pPr marL="0" marR="0" lvl="0" indent="0" algn="l" rtl="0">
              <a:lnSpc>
                <a:spcPct val="130000"/>
              </a:lnSpc>
              <a:spcBef>
                <a:spcPts val="0"/>
              </a:spcBef>
              <a:spcAft>
                <a:spcPts val="0"/>
              </a:spcAft>
              <a:buClr>
                <a:srgbClr val="000000"/>
              </a:buClr>
              <a:buFont typeface="Arial"/>
              <a:buNone/>
            </a:pPr>
            <a:r>
              <a:rPr lang="en" b="1" dirty="0">
                <a:solidFill>
                  <a:srgbClr val="222222"/>
                </a:solidFill>
                <a:latin typeface="Open Sans"/>
                <a:ea typeface="Open Sans"/>
                <a:cs typeface="Open Sans"/>
                <a:sym typeface="Open Sans"/>
              </a:rPr>
              <a:t>Here are some great resources that offer advising and can assist if you need extra help with your business.</a:t>
            </a:r>
            <a:endParaRPr sz="1800" b="1" dirty="0"/>
          </a:p>
        </p:txBody>
      </p:sp>
      <p:sp>
        <p:nvSpPr>
          <p:cNvPr id="1186" name="Google Shape;1186;p62"/>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1187" name="Google Shape;1187;p62"/>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1188" name="Google Shape;1188;p62"/>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1189" name="Google Shape;1189;p62"/>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20</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1190" name="Google Shape;1190;p62"/>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2" name="Google Shape;935;p51">
            <a:extLst>
              <a:ext uri="{FF2B5EF4-FFF2-40B4-BE49-F238E27FC236}">
                <a16:creationId xmlns:a16="http://schemas.microsoft.com/office/drawing/2014/main" id="{0DE00533-109A-359D-5B4F-50947D2B10CF}"/>
              </a:ext>
            </a:extLst>
          </p:cNvPr>
          <p:cNvSpPr txBox="1"/>
          <p:nvPr/>
        </p:nvSpPr>
        <p:spPr>
          <a:xfrm>
            <a:off x="457586" y="1506324"/>
            <a:ext cx="9041993" cy="1057588"/>
          </a:xfrm>
          <a:prstGeom prst="rect">
            <a:avLst/>
          </a:prstGeom>
          <a:noFill/>
          <a:ln>
            <a:noFill/>
          </a:ln>
        </p:spPr>
        <p:txBody>
          <a:bodyPr spcFirstLastPara="1" wrap="square" lIns="0" tIns="36000" rIns="216000" bIns="36000" anchor="t" anchorCtr="0">
            <a:spAutoFit/>
          </a:bodyPr>
          <a:lstStyle/>
          <a:p>
            <a:pPr marL="0" lvl="0" indent="0" algn="l" rtl="0">
              <a:lnSpc>
                <a:spcPct val="80000"/>
              </a:lnSpc>
              <a:spcBef>
                <a:spcPts val="0"/>
              </a:spcBef>
              <a:spcAft>
                <a:spcPts val="0"/>
              </a:spcAft>
              <a:buSzPts val="1100"/>
              <a:buNone/>
            </a:pPr>
            <a:r>
              <a:rPr lang="en" sz="4000" b="1" dirty="0">
                <a:solidFill>
                  <a:srgbClr val="222222"/>
                </a:solidFill>
                <a:latin typeface="Montserrat"/>
                <a:ea typeface="Montserrat"/>
                <a:cs typeface="Montserrat"/>
                <a:sym typeface="Montserrat"/>
              </a:rPr>
              <a:t>Need </a:t>
            </a:r>
            <a:r>
              <a:rPr lang="en" sz="4000" b="1" dirty="0">
                <a:solidFill>
                  <a:schemeClr val="tx1"/>
                </a:solidFill>
                <a:latin typeface="Montserrat"/>
                <a:sym typeface="Montserrat"/>
              </a:rPr>
              <a:t>help with your </a:t>
            </a:r>
          </a:p>
          <a:p>
            <a:pPr marL="0" lvl="0" indent="0" algn="l" rtl="0">
              <a:lnSpc>
                <a:spcPct val="80000"/>
              </a:lnSpc>
              <a:spcBef>
                <a:spcPts val="0"/>
              </a:spcBef>
              <a:spcAft>
                <a:spcPts val="0"/>
              </a:spcAft>
              <a:buSzPts val="1100"/>
              <a:buNone/>
            </a:pPr>
            <a:r>
              <a:rPr lang="en" sz="4000" b="1" dirty="0">
                <a:solidFill>
                  <a:srgbClr val="2596BE"/>
                </a:solidFill>
                <a:latin typeface="Montserrat"/>
                <a:sym typeface="Montserrat"/>
              </a:rPr>
              <a:t>business plan &amp; cashflow</a:t>
            </a:r>
            <a:r>
              <a:rPr lang="en" sz="4000" b="1" dirty="0">
                <a:solidFill>
                  <a:srgbClr val="2596BE"/>
                </a:solidFill>
                <a:latin typeface="Montserrat"/>
                <a:ea typeface="Montserrat"/>
                <a:cs typeface="Montserrat"/>
                <a:sym typeface="Montserrat"/>
              </a:rPr>
              <a:t>?</a:t>
            </a:r>
            <a:endParaRPr sz="4000" dirty="0">
              <a:solidFill>
                <a:srgbClr val="222222"/>
              </a:solidFill>
              <a:latin typeface="Open Sans"/>
              <a:ea typeface="Open Sans"/>
              <a:cs typeface="Open Sans"/>
              <a:sym typeface="Open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11" name="Picture 10" descr="A picture containing text, indoor, colorful&#10;&#10;Description automatically generated">
            <a:extLst>
              <a:ext uri="{FF2B5EF4-FFF2-40B4-BE49-F238E27FC236}">
                <a16:creationId xmlns:a16="http://schemas.microsoft.com/office/drawing/2014/main" id="{F9DEB235-4BD0-A9F0-4F6A-1F914195DE1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564789" y="383573"/>
            <a:ext cx="4783344" cy="3426412"/>
          </a:xfrm>
          <a:prstGeom prst="rect">
            <a:avLst/>
          </a:prstGeom>
        </p:spPr>
      </p:pic>
      <p:sp>
        <p:nvSpPr>
          <p:cNvPr id="335" name="Google Shape;335;p29"/>
          <p:cNvSpPr txBox="1"/>
          <p:nvPr/>
        </p:nvSpPr>
        <p:spPr>
          <a:xfrm>
            <a:off x="1411075" y="646026"/>
            <a:ext cx="9152700" cy="774000"/>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US" sz="3600" b="1">
                <a:solidFill>
                  <a:srgbClr val="2596BE"/>
                </a:solidFill>
                <a:latin typeface="Montserrat"/>
                <a:ea typeface="Montserrat"/>
                <a:cs typeface="Montserrat"/>
                <a:sym typeface="Montserrat"/>
              </a:rPr>
              <a:t>Class is </a:t>
            </a:r>
            <a:endParaRPr sz="3600" b="1">
              <a:solidFill>
                <a:srgbClr val="1D46F3"/>
              </a:solidFill>
              <a:latin typeface="Montserrat"/>
              <a:ea typeface="Montserrat"/>
              <a:cs typeface="Montserrat"/>
              <a:sym typeface="Montserrat"/>
            </a:endParaRPr>
          </a:p>
          <a:p>
            <a:pPr marL="0" lvl="0" indent="0" algn="l" rtl="0">
              <a:lnSpc>
                <a:spcPct val="80000"/>
              </a:lnSpc>
              <a:spcBef>
                <a:spcPts val="0"/>
              </a:spcBef>
              <a:spcAft>
                <a:spcPts val="0"/>
              </a:spcAft>
              <a:buNone/>
            </a:pPr>
            <a:r>
              <a:rPr lang="en" sz="3600" b="1">
                <a:solidFill>
                  <a:srgbClr val="222222"/>
                </a:solidFill>
                <a:latin typeface="Montserrat"/>
                <a:ea typeface="Montserrat"/>
                <a:cs typeface="Montserrat"/>
                <a:sym typeface="Montserrat"/>
              </a:rPr>
              <a:t>In Session</a:t>
            </a:r>
            <a:endParaRPr sz="3600" b="1" dirty="0">
              <a:solidFill>
                <a:srgbClr val="222222"/>
              </a:solidFill>
              <a:latin typeface="Montserrat"/>
              <a:ea typeface="Montserrat"/>
              <a:cs typeface="Montserrat"/>
              <a:sym typeface="Montserrat"/>
            </a:endParaRPr>
          </a:p>
        </p:txBody>
      </p:sp>
      <p:sp>
        <p:nvSpPr>
          <p:cNvPr id="336" name="Google Shape;336;p29"/>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337" name="Google Shape;337;p29"/>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338" name="Google Shape;338;p29"/>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339" name="Google Shape;339;p29"/>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21</a:t>
            </a:fld>
            <a:endParaRPr sz="800" b="1" i="0" u="none" strike="noStrike" cap="none">
              <a:solidFill>
                <a:srgbClr val="222222"/>
              </a:solidFill>
              <a:latin typeface="Open Sans SemiBold"/>
              <a:ea typeface="Open Sans SemiBold"/>
              <a:cs typeface="Open Sans SemiBold"/>
              <a:sym typeface="Open Sans SemiBold"/>
            </a:endParaRPr>
          </a:p>
        </p:txBody>
      </p:sp>
      <p:pic>
        <p:nvPicPr>
          <p:cNvPr id="340" name="Google Shape;340;p2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sp>
        <p:nvSpPr>
          <p:cNvPr id="4" name="Google Shape;82;p15">
            <a:extLst>
              <a:ext uri="{FF2B5EF4-FFF2-40B4-BE49-F238E27FC236}">
                <a16:creationId xmlns:a16="http://schemas.microsoft.com/office/drawing/2014/main" id="{411C1BAA-B54D-35EC-8C84-9F55C9DB39AA}"/>
              </a:ext>
            </a:extLst>
          </p:cNvPr>
          <p:cNvSpPr/>
          <p:nvPr/>
        </p:nvSpPr>
        <p:spPr>
          <a:xfrm rot="5400000">
            <a:off x="5865889" y="567374"/>
            <a:ext cx="457046" cy="12271023"/>
          </a:xfrm>
          <a:prstGeom prst="rect">
            <a:avLst/>
          </a:prstGeom>
          <a:solidFill>
            <a:srgbClr val="2596BE"/>
          </a:solidFill>
          <a:ln>
            <a:noFill/>
          </a:ln>
          <a:effectLst>
            <a:outerShdw blurRad="762000" dist="254000" dir="5400000" algn="t" rotWithShape="0">
              <a:srgbClr val="000000">
                <a:alpha val="40000"/>
              </a:srgbClr>
            </a:outerShdw>
          </a:effectLst>
        </p:spPr>
        <p:txBody>
          <a:bodyPr spcFirstLastPara="1" wrap="square" lIns="91425" tIns="45700" rIns="360000" bIns="45700" anchor="ctr" anchorCtr="0">
            <a:noAutofit/>
          </a:bodyPr>
          <a:lstStyle/>
          <a:p>
            <a:pPr marL="0" marR="0" lvl="0" indent="0" algn="r" rtl="0">
              <a:spcBef>
                <a:spcPts val="0"/>
              </a:spcBef>
              <a:spcAft>
                <a:spcPts val="0"/>
              </a:spcAft>
              <a:buNone/>
            </a:pPr>
            <a:endParaRPr sz="1400" b="1" dirty="0">
              <a:solidFill>
                <a:srgbClr val="F0F0F0"/>
              </a:solidFill>
              <a:latin typeface="Open Sans"/>
              <a:ea typeface="Open Sans"/>
              <a:cs typeface="Open Sans"/>
              <a:sym typeface="Open Sans"/>
            </a:endParaRPr>
          </a:p>
        </p:txBody>
      </p:sp>
      <p:sp>
        <p:nvSpPr>
          <p:cNvPr id="5" name="TextBox 4">
            <a:extLst>
              <a:ext uri="{FF2B5EF4-FFF2-40B4-BE49-F238E27FC236}">
                <a16:creationId xmlns:a16="http://schemas.microsoft.com/office/drawing/2014/main" id="{158EF096-6B10-C21B-3E14-249F91F9149F}"/>
              </a:ext>
            </a:extLst>
          </p:cNvPr>
          <p:cNvSpPr txBox="1"/>
          <p:nvPr/>
        </p:nvSpPr>
        <p:spPr>
          <a:xfrm>
            <a:off x="1323821" y="1841076"/>
            <a:ext cx="4140002" cy="2462213"/>
          </a:xfrm>
          <a:prstGeom prst="rect">
            <a:avLst/>
          </a:prstGeom>
          <a:noFill/>
        </p:spPr>
        <p:txBody>
          <a:bodyPr wrap="square">
            <a:spAutoFit/>
          </a:bodyPr>
          <a:lstStyle/>
          <a:p>
            <a:pPr algn="l"/>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Whether you are just starting out or are trying to take your business to the next level, we've got you covered. </a:t>
            </a:r>
          </a:p>
          <a:p>
            <a:pPr algn="l"/>
            <a:endParaRPr lang="en-US" dirty="0">
              <a:latin typeface="Open Sans" panose="020B0606030504020204" pitchFamily="34" charset="0"/>
              <a:ea typeface="Open Sans" panose="020B0606030504020204" pitchFamily="34" charset="0"/>
              <a:cs typeface="Open Sans" panose="020B0606030504020204" pitchFamily="34" charset="0"/>
            </a:endParaRPr>
          </a:p>
          <a:p>
            <a:pPr algn="l"/>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Our class topics rotate between the essentials we think will make you the best business owner you can be including:</a:t>
            </a:r>
          </a:p>
          <a:p>
            <a:pPr marL="285750" indent="-285750" algn="l">
              <a:buFont typeface="Arial" panose="020B0604020202020204" pitchFamily="34" charset="0"/>
              <a:buChar char="•"/>
            </a:pPr>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Financials</a:t>
            </a:r>
          </a:p>
          <a:p>
            <a:pPr marL="285750" indent="-285750" algn="l">
              <a:buFont typeface="Arial" panose="020B0604020202020204" pitchFamily="34" charset="0"/>
              <a:buChar char="•"/>
            </a:pPr>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Social Media &amp; Marketing</a:t>
            </a:r>
          </a:p>
          <a:p>
            <a:pPr marL="285750" indent="-285750" algn="l">
              <a:buFont typeface="Arial" panose="020B0604020202020204" pitchFamily="34" charset="0"/>
              <a:buChar char="•"/>
            </a:pPr>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Business Strategy &amp; Planning</a:t>
            </a:r>
          </a:p>
          <a:p>
            <a:pPr marL="285750" indent="-285750" algn="l">
              <a:buFont typeface="Arial" panose="020B0604020202020204" pitchFamily="34" charset="0"/>
              <a:buChar char="•"/>
            </a:pPr>
            <a:r>
              <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Hiring - and so much more.</a:t>
            </a:r>
          </a:p>
        </p:txBody>
      </p:sp>
      <p:sp>
        <p:nvSpPr>
          <p:cNvPr id="14" name="TextBox 13">
            <a:extLst>
              <a:ext uri="{FF2B5EF4-FFF2-40B4-BE49-F238E27FC236}">
                <a16:creationId xmlns:a16="http://schemas.microsoft.com/office/drawing/2014/main" id="{33CD31E8-1B87-A770-661A-B846D1E6D90D}"/>
              </a:ext>
            </a:extLst>
          </p:cNvPr>
          <p:cNvSpPr txBox="1"/>
          <p:nvPr/>
        </p:nvSpPr>
        <p:spPr>
          <a:xfrm>
            <a:off x="7755401" y="4341954"/>
            <a:ext cx="3671711" cy="1600438"/>
          </a:xfrm>
          <a:prstGeom prst="rect">
            <a:avLst/>
          </a:prstGeom>
          <a:noFill/>
        </p:spPr>
        <p:txBody>
          <a:bodyPr wrap="squar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Our classes are always free and open to the public and our live classes are hosted virtually so all can attend.</a:t>
            </a:r>
          </a:p>
          <a:p>
            <a:endParaRPr lang="en-US" dirty="0">
              <a:latin typeface="Open Sans" panose="020B0606030504020204" pitchFamily="34" charset="0"/>
              <a:ea typeface="Open Sans" panose="020B0606030504020204" pitchFamily="34" charset="0"/>
              <a:cs typeface="Open Sans" panose="020B0606030504020204" pitchFamily="34" charset="0"/>
            </a:endParaRPr>
          </a:p>
          <a:p>
            <a:r>
              <a:rPr lang="en-US" dirty="0">
                <a:latin typeface="Open Sans" panose="020B0606030504020204" pitchFamily="34" charset="0"/>
                <a:ea typeface="Open Sans" panose="020B0606030504020204" pitchFamily="34" charset="0"/>
                <a:cs typeface="Open Sans" panose="020B0606030504020204" pitchFamily="34" charset="0"/>
              </a:rPr>
              <a:t> Increasing access to knowledge throughout our different communities means a more powerful Utah together.</a:t>
            </a:r>
            <a:endPar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16" name="TextBox 15">
            <a:extLst>
              <a:ext uri="{FF2B5EF4-FFF2-40B4-BE49-F238E27FC236}">
                <a16:creationId xmlns:a16="http://schemas.microsoft.com/office/drawing/2014/main" id="{13C29158-C021-C72A-7A23-CBE62002C1D9}"/>
              </a:ext>
            </a:extLst>
          </p:cNvPr>
          <p:cNvSpPr txBox="1"/>
          <p:nvPr/>
        </p:nvSpPr>
        <p:spPr>
          <a:xfrm>
            <a:off x="552403" y="5224496"/>
            <a:ext cx="6012386" cy="307777"/>
          </a:xfrm>
          <a:prstGeom prst="rect">
            <a:avLst/>
          </a:prstGeom>
          <a:noFill/>
        </p:spPr>
        <p:txBody>
          <a:bodyPr wrap="squar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Learn more here: </a:t>
            </a:r>
            <a:r>
              <a:rPr lang="en-US" dirty="0">
                <a:latin typeface="Open Sans" panose="020B0606030504020204" pitchFamily="34" charset="0"/>
                <a:ea typeface="Open Sans" panose="020B0606030504020204" pitchFamily="34" charset="0"/>
                <a:cs typeface="Open Sans" panose="020B0606030504020204" pitchFamily="34" charset="0"/>
                <a:hlinkClick r:id="rId5"/>
              </a:rPr>
              <a:t>www.utahmicroloanfund.org/upcomingclasses</a:t>
            </a:r>
            <a:endParaRPr lang="en-US"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683184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pic>
        <p:nvPicPr>
          <p:cNvPr id="75" name="Google Shape;75;p15"/>
          <p:cNvPicPr preferRelativeResize="0"/>
          <p:nvPr/>
        </p:nvPicPr>
        <p:blipFill>
          <a:blip r:embed="rId3" cstate="email">
            <a:extLst>
              <a:ext uri="{28A0092B-C50C-407E-A947-70E740481C1C}">
                <a14:useLocalDpi xmlns:a14="http://schemas.microsoft.com/office/drawing/2010/main"/>
              </a:ext>
            </a:extLst>
          </a:blip>
          <a:srcRect/>
          <a:stretch/>
        </p:blipFill>
        <p:spPr>
          <a:xfrm>
            <a:off x="7901260" y="909320"/>
            <a:ext cx="3262926" cy="4297680"/>
          </a:xfrm>
          <a:prstGeom prst="rect">
            <a:avLst/>
          </a:prstGeom>
          <a:ln>
            <a:noFill/>
          </a:ln>
          <a:effectLst>
            <a:outerShdw blurRad="292100" dist="139700" dir="2700000" algn="tl" rotWithShape="0">
              <a:srgbClr val="333333">
                <a:alpha val="65000"/>
              </a:srgbClr>
            </a:outerShdw>
          </a:effectLst>
        </p:spPr>
      </p:pic>
      <p:sp>
        <p:nvSpPr>
          <p:cNvPr id="76" name="Google Shape;76;p15"/>
          <p:cNvSpPr/>
          <p:nvPr/>
        </p:nvSpPr>
        <p:spPr>
          <a:xfrm>
            <a:off x="0" y="6291470"/>
            <a:ext cx="1003800" cy="566400"/>
          </a:xfrm>
          <a:prstGeom prst="rect">
            <a:avLst/>
          </a:prstGeom>
          <a:solidFill>
            <a:srgbClr val="FE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0F0F0"/>
              </a:solidFill>
              <a:latin typeface="Open Sans"/>
              <a:ea typeface="Open Sans"/>
              <a:cs typeface="Open Sans"/>
              <a:sym typeface="Open Sans"/>
            </a:endParaRPr>
          </a:p>
        </p:txBody>
      </p:sp>
      <p:cxnSp>
        <p:nvCxnSpPr>
          <p:cNvPr id="77" name="Google Shape;77;p15"/>
          <p:cNvCxnSpPr/>
          <p:nvPr/>
        </p:nvCxnSpPr>
        <p:spPr>
          <a:xfrm>
            <a:off x="315367" y="3389244"/>
            <a:ext cx="402000" cy="0"/>
          </a:xfrm>
          <a:prstGeom prst="straightConnector1">
            <a:avLst/>
          </a:prstGeom>
          <a:noFill/>
          <a:ln w="19050" cap="flat" cmpd="sng">
            <a:solidFill>
              <a:srgbClr val="222222"/>
            </a:solidFill>
            <a:prstDash val="solid"/>
            <a:miter lim="800000"/>
            <a:headEnd type="none" w="sm" len="sm"/>
            <a:tailEnd type="none" w="sm" len="sm"/>
          </a:ln>
        </p:spPr>
      </p:cxnSp>
      <p:cxnSp>
        <p:nvCxnSpPr>
          <p:cNvPr id="78" name="Google Shape;78;p15"/>
          <p:cNvCxnSpPr/>
          <p:nvPr/>
        </p:nvCxnSpPr>
        <p:spPr>
          <a:xfrm>
            <a:off x="315367" y="3468757"/>
            <a:ext cx="201000" cy="0"/>
          </a:xfrm>
          <a:prstGeom prst="straightConnector1">
            <a:avLst/>
          </a:prstGeom>
          <a:noFill/>
          <a:ln w="19050" cap="flat" cmpd="sng">
            <a:solidFill>
              <a:srgbClr val="222222"/>
            </a:solidFill>
            <a:prstDash val="solid"/>
            <a:miter lim="800000"/>
            <a:headEnd type="none" w="sm" len="sm"/>
            <a:tailEnd type="none" w="sm" len="sm"/>
          </a:ln>
        </p:spPr>
      </p:cxnSp>
      <p:sp>
        <p:nvSpPr>
          <p:cNvPr id="79" name="Google Shape;79;p15"/>
          <p:cNvSpPr txBox="1"/>
          <p:nvPr/>
        </p:nvSpPr>
        <p:spPr>
          <a:xfrm>
            <a:off x="0" y="6376228"/>
            <a:ext cx="1003800" cy="3651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fld id="{00000000-1234-1234-1234-123412341234}" type="slidenum">
              <a:rPr lang="en" sz="800" b="1" i="0" u="none" strike="noStrike" cap="none">
                <a:solidFill>
                  <a:srgbClr val="222222"/>
                </a:solidFill>
                <a:latin typeface="Open Sans SemiBold"/>
                <a:ea typeface="Open Sans SemiBold"/>
                <a:cs typeface="Open Sans SemiBold"/>
                <a:sym typeface="Open Sans SemiBold"/>
              </a:rPr>
              <a:t>22</a:t>
            </a:fld>
            <a:endParaRPr sz="800" b="1" i="0" u="none" strike="noStrike" cap="none">
              <a:solidFill>
                <a:srgbClr val="222222"/>
              </a:solidFill>
              <a:latin typeface="Open Sans SemiBold"/>
              <a:ea typeface="Open Sans SemiBold"/>
              <a:cs typeface="Open Sans SemiBold"/>
              <a:sym typeface="Open Sans SemiBold"/>
            </a:endParaRPr>
          </a:p>
        </p:txBody>
      </p:sp>
      <p:sp>
        <p:nvSpPr>
          <p:cNvPr id="80" name="Google Shape;80;p15"/>
          <p:cNvSpPr txBox="1"/>
          <p:nvPr/>
        </p:nvSpPr>
        <p:spPr>
          <a:xfrm>
            <a:off x="1233734" y="284420"/>
            <a:ext cx="5083200" cy="743939"/>
          </a:xfrm>
          <a:prstGeom prst="rect">
            <a:avLst/>
          </a:prstGeom>
          <a:noFill/>
          <a:ln>
            <a:noFill/>
          </a:ln>
        </p:spPr>
        <p:txBody>
          <a:bodyPr spcFirstLastPara="1" wrap="square" lIns="0" tIns="192000" rIns="0" bIns="0" anchor="t" anchorCtr="0">
            <a:noAutofit/>
          </a:bodyPr>
          <a:lstStyle/>
          <a:p>
            <a:pPr marL="0" lvl="0" indent="0" algn="l" rtl="0">
              <a:lnSpc>
                <a:spcPct val="80000"/>
              </a:lnSpc>
              <a:spcBef>
                <a:spcPts val="0"/>
              </a:spcBef>
              <a:spcAft>
                <a:spcPts val="0"/>
              </a:spcAft>
              <a:buNone/>
            </a:pPr>
            <a:r>
              <a:rPr lang="en" sz="3600" b="1" dirty="0">
                <a:solidFill>
                  <a:srgbClr val="2596BE"/>
                </a:solidFill>
                <a:latin typeface="Montserrat"/>
                <a:ea typeface="Montserrat"/>
                <a:cs typeface="Montserrat"/>
                <a:sym typeface="Montserrat"/>
              </a:rPr>
              <a:t>Banking</a:t>
            </a:r>
            <a:r>
              <a:rPr lang="en" sz="3600" b="1" dirty="0">
                <a:solidFill>
                  <a:srgbClr val="222222"/>
                </a:solidFill>
                <a:latin typeface="Montserrat"/>
                <a:ea typeface="Montserrat"/>
                <a:cs typeface="Montserrat"/>
                <a:sym typeface="Montserrat"/>
              </a:rPr>
              <a:t> </a:t>
            </a:r>
            <a:r>
              <a:rPr lang="en-US" sz="3600" b="1" dirty="0">
                <a:solidFill>
                  <a:srgbClr val="222222"/>
                </a:solidFill>
                <a:latin typeface="Montserrat"/>
                <a:ea typeface="Montserrat"/>
                <a:cs typeface="Montserrat"/>
                <a:sym typeface="Montserrat"/>
              </a:rPr>
              <a:t>On Women</a:t>
            </a:r>
            <a:endParaRPr sz="3600" b="1" dirty="0">
              <a:solidFill>
                <a:srgbClr val="222222"/>
              </a:solidFill>
              <a:latin typeface="Montserrat"/>
              <a:ea typeface="Montserrat"/>
              <a:cs typeface="Montserrat"/>
              <a:sym typeface="Montserrat"/>
            </a:endParaRPr>
          </a:p>
        </p:txBody>
      </p:sp>
      <p:sp>
        <p:nvSpPr>
          <p:cNvPr id="81" name="Google Shape;81;p15"/>
          <p:cNvSpPr txBox="1"/>
          <p:nvPr/>
        </p:nvSpPr>
        <p:spPr>
          <a:xfrm>
            <a:off x="1233734" y="1028359"/>
            <a:ext cx="6579177" cy="4633952"/>
          </a:xfrm>
          <a:prstGeom prst="rect">
            <a:avLst/>
          </a:prstGeom>
          <a:noFill/>
          <a:ln>
            <a:noFill/>
          </a:ln>
        </p:spPr>
        <p:txBody>
          <a:bodyPr spcFirstLastPara="1" wrap="square" lIns="0" tIns="36000" rIns="216000" bIns="36000" anchor="t" anchorCtr="0">
            <a:spAutoFit/>
          </a:bodyPr>
          <a:lstStyle/>
          <a:p>
            <a:pPr lvl="0">
              <a:lnSpc>
                <a:spcPct val="130000"/>
              </a:lnSpc>
              <a:buClr>
                <a:schemeClr val="dk1"/>
              </a:buClr>
              <a:buSzPts val="1100"/>
            </a:pPr>
            <a:r>
              <a:rPr lang="en-US" sz="1600" b="0" i="0" dirty="0">
                <a:solidFill>
                  <a:srgbClr val="000000"/>
                </a:solidFill>
                <a:effectLst/>
                <a:latin typeface="Poppins" pitchFamily="2" charset="77"/>
              </a:rPr>
              <a:t>A dedicated program to empowering women in Utah to start or grow their own small business, ten years running! Thanks to the generosity of Synchrony, this program is free to participants.</a:t>
            </a:r>
          </a:p>
          <a:p>
            <a:pPr lvl="0">
              <a:lnSpc>
                <a:spcPct val="130000"/>
              </a:lnSpc>
              <a:buClr>
                <a:schemeClr val="dk1"/>
              </a:buClr>
              <a:buSzPts val="1100"/>
            </a:pPr>
            <a:endParaRPr lang="en-US" sz="1600" dirty="0">
              <a:latin typeface="Poppins" pitchFamily="2" charset="77"/>
            </a:endParaRPr>
          </a:p>
          <a:p>
            <a:pPr>
              <a:lnSpc>
                <a:spcPct val="130000"/>
              </a:lnSpc>
              <a:buClr>
                <a:schemeClr val="dk1"/>
              </a:buClr>
              <a:buSzPts val="1100"/>
            </a:pPr>
            <a:r>
              <a:rPr lang="en-US" sz="2000" dirty="0"/>
              <a:t>​</a:t>
            </a:r>
            <a:r>
              <a:rPr lang="en-US" sz="1600" dirty="0">
                <a:latin typeface="Poppins" pitchFamily="2" charset="77"/>
              </a:rPr>
              <a:t>The curriculum covers all aspects of running a small business including business planning, market research, marketing, financial management, growth, and leadership. </a:t>
            </a:r>
          </a:p>
          <a:p>
            <a:pPr>
              <a:lnSpc>
                <a:spcPct val="130000"/>
              </a:lnSpc>
              <a:buClr>
                <a:schemeClr val="dk1"/>
              </a:buClr>
              <a:buSzPts val="1100"/>
            </a:pPr>
            <a:endParaRPr lang="en-US" sz="1600" dirty="0">
              <a:latin typeface="Poppins" pitchFamily="2" charset="77"/>
            </a:endParaRPr>
          </a:p>
          <a:p>
            <a:pPr marL="342900" indent="-342900">
              <a:lnSpc>
                <a:spcPct val="130000"/>
              </a:lnSpc>
              <a:buClr>
                <a:schemeClr val="dk1"/>
              </a:buClr>
              <a:buSzPts val="1100"/>
              <a:buFont typeface="Arial" panose="020B0604020202020204" pitchFamily="34" charset="0"/>
              <a:buChar char="•"/>
            </a:pPr>
            <a:r>
              <a:rPr lang="en-US" sz="1600" dirty="0">
                <a:latin typeface="Poppins" pitchFamily="2" charset="77"/>
              </a:rPr>
              <a:t>Virtual Cohort for Rural Utahns</a:t>
            </a:r>
          </a:p>
          <a:p>
            <a:pPr marL="342900" indent="-342900">
              <a:lnSpc>
                <a:spcPct val="130000"/>
              </a:lnSpc>
              <a:buClr>
                <a:schemeClr val="dk1"/>
              </a:buClr>
              <a:buSzPts val="1100"/>
              <a:buFont typeface="Arial" panose="020B0604020202020204" pitchFamily="34" charset="0"/>
              <a:buChar char="•"/>
            </a:pPr>
            <a:r>
              <a:rPr lang="en-US" sz="1600" dirty="0">
                <a:latin typeface="Poppins" pitchFamily="2" charset="77"/>
              </a:rPr>
              <a:t>In-person Cohort for Salt Lake City </a:t>
            </a:r>
          </a:p>
          <a:p>
            <a:pPr marL="342900" indent="-342900">
              <a:lnSpc>
                <a:spcPct val="130000"/>
              </a:lnSpc>
              <a:buClr>
                <a:schemeClr val="dk1"/>
              </a:buClr>
              <a:buSzPts val="1100"/>
              <a:buFont typeface="Arial" panose="020B0604020202020204" pitchFamily="34" charset="0"/>
              <a:buChar char="•"/>
            </a:pPr>
            <a:r>
              <a:rPr lang="en-US" sz="1600" dirty="0">
                <a:latin typeface="Poppins" pitchFamily="2" charset="77"/>
              </a:rPr>
              <a:t>Held twice a year in Spring &amp; Fall </a:t>
            </a:r>
          </a:p>
          <a:p>
            <a:pPr marL="342900" indent="-342900">
              <a:lnSpc>
                <a:spcPct val="130000"/>
              </a:lnSpc>
              <a:buClr>
                <a:schemeClr val="dk1"/>
              </a:buClr>
              <a:buSzPts val="1100"/>
              <a:buFont typeface="Arial" panose="020B0604020202020204" pitchFamily="34" charset="0"/>
              <a:buChar char="•"/>
            </a:pPr>
            <a:endParaRPr lang="en-US" sz="1600" dirty="0">
              <a:latin typeface="Poppins" pitchFamily="2" charset="77"/>
            </a:endParaRPr>
          </a:p>
          <a:p>
            <a:pPr>
              <a:lnSpc>
                <a:spcPct val="130000"/>
              </a:lnSpc>
              <a:buClr>
                <a:schemeClr val="dk1"/>
              </a:buClr>
              <a:buSzPts val="1100"/>
            </a:pPr>
            <a:r>
              <a:rPr lang="en-US" sz="1600" dirty="0">
                <a:latin typeface="Poppins" pitchFamily="2" charset="77"/>
              </a:rPr>
              <a:t>Learn more at </a:t>
            </a:r>
            <a:r>
              <a:rPr lang="en-US" sz="1600" dirty="0">
                <a:latin typeface="Poppins" pitchFamily="2" charset="77"/>
                <a:hlinkClick r:id="rId4"/>
              </a:rPr>
              <a:t>www.utahmicroloanfund.org/bankingonwomen</a:t>
            </a:r>
            <a:r>
              <a:rPr lang="en-US" sz="1600" dirty="0">
                <a:latin typeface="Poppins" pitchFamily="2" charset="77"/>
              </a:rPr>
              <a:t> </a:t>
            </a:r>
            <a:endParaRPr lang="en-US" sz="1600" dirty="0">
              <a:solidFill>
                <a:srgbClr val="222222"/>
              </a:solidFill>
              <a:latin typeface="Open Sans"/>
              <a:ea typeface="Open Sans"/>
              <a:cs typeface="Open Sans"/>
              <a:sym typeface="Open Sans"/>
            </a:endParaRPr>
          </a:p>
        </p:txBody>
      </p:sp>
      <p:pic>
        <p:nvPicPr>
          <p:cNvPr id="84" name="Google Shape;84;p15"/>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315373" y="383572"/>
            <a:ext cx="402001" cy="262452"/>
          </a:xfrm>
          <a:prstGeom prst="rect">
            <a:avLst/>
          </a:prstGeom>
          <a:noFill/>
          <a:ln>
            <a:noFill/>
          </a:ln>
        </p:spPr>
      </p:pic>
      <p:pic>
        <p:nvPicPr>
          <p:cNvPr id="5" name="Picture 4">
            <a:extLst>
              <a:ext uri="{FF2B5EF4-FFF2-40B4-BE49-F238E27FC236}">
                <a16:creationId xmlns:a16="http://schemas.microsoft.com/office/drawing/2014/main" id="{52BCA6E2-64A2-7A8C-3C41-6C3297F4FDE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171152" y="6136457"/>
            <a:ext cx="10625823" cy="587413"/>
          </a:xfrm>
          <a:prstGeom prst="rect">
            <a:avLst/>
          </a:prstGeom>
        </p:spPr>
      </p:pic>
    </p:spTree>
    <p:extLst>
      <p:ext uri="{BB962C8B-B14F-4D97-AF65-F5344CB8AC3E}">
        <p14:creationId xmlns:p14="http://schemas.microsoft.com/office/powerpoint/2010/main" val="3780141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596BE"/>
        </a:solidFill>
        <a:effectLst/>
      </p:bgPr>
    </p:bg>
    <p:spTree>
      <p:nvGrpSpPr>
        <p:cNvPr id="1" name="Shape 1194"/>
        <p:cNvGrpSpPr/>
        <p:nvPr/>
      </p:nvGrpSpPr>
      <p:grpSpPr>
        <a:xfrm>
          <a:off x="0" y="0"/>
          <a:ext cx="0" cy="0"/>
          <a:chOff x="0" y="0"/>
          <a:chExt cx="0" cy="0"/>
        </a:xfrm>
      </p:grpSpPr>
      <p:sp>
        <p:nvSpPr>
          <p:cNvPr id="1198" name="Google Shape;1198;p63"/>
          <p:cNvSpPr txBox="1"/>
          <p:nvPr/>
        </p:nvSpPr>
        <p:spPr>
          <a:xfrm>
            <a:off x="1736845" y="2564313"/>
            <a:ext cx="8715133" cy="1891419"/>
          </a:xfrm>
          <a:prstGeom prst="rect">
            <a:avLst/>
          </a:prstGeom>
          <a:noFill/>
          <a:ln>
            <a:noFill/>
          </a:ln>
        </p:spPr>
        <p:txBody>
          <a:bodyPr spcFirstLastPara="1" wrap="square" lIns="0" tIns="192000" rIns="0" bIns="0" anchor="t" anchorCtr="0">
            <a:noAutofit/>
          </a:bodyPr>
          <a:lstStyle/>
          <a:p>
            <a:pPr lvl="0" algn="ctr">
              <a:lnSpc>
                <a:spcPct val="80000"/>
              </a:lnSpc>
            </a:pPr>
            <a:r>
              <a:rPr lang="en-US" sz="6600" b="1" dirty="0">
                <a:solidFill>
                  <a:srgbClr val="FFFFFF"/>
                </a:solidFill>
                <a:latin typeface="Montserrat"/>
                <a:ea typeface="Montserrat"/>
                <a:cs typeface="Montserrat"/>
                <a:sym typeface="Montserrat"/>
              </a:rPr>
              <a:t>We can’t wait to work with you!</a:t>
            </a:r>
          </a:p>
        </p:txBody>
      </p:sp>
      <p:pic>
        <p:nvPicPr>
          <p:cNvPr id="1199" name="Google Shape;1199;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993675" y="607125"/>
            <a:ext cx="2593398" cy="9206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FF0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28564</TotalTime>
  <Words>2105</Words>
  <Application>Microsoft Office PowerPoint</Application>
  <PresentationFormat>Custom</PresentationFormat>
  <Paragraphs>246</Paragraphs>
  <Slides>23</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Open Sans</vt:lpstr>
      <vt:lpstr>Open Sans SemiBold</vt:lpstr>
      <vt:lpstr>Montserrat</vt:lpstr>
      <vt:lpstr>Wingdings</vt:lpstr>
      <vt:lpstr>Arial</vt:lpstr>
      <vt:lpstr>Roboto Medium</vt:lpstr>
      <vt:lpstr>Poppins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Phelps</dc:creator>
  <cp:lastModifiedBy>Amy Phelps</cp:lastModifiedBy>
  <cp:revision>42</cp:revision>
  <dcterms:modified xsi:type="dcterms:W3CDTF">2026-11-05T22:36:50Z</dcterms:modified>
</cp:coreProperties>
</file>